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350" r:id="rId2"/>
    <p:sldId id="418" r:id="rId3"/>
    <p:sldId id="432" r:id="rId4"/>
    <p:sldId id="410" r:id="rId5"/>
    <p:sldId id="419" r:id="rId6"/>
    <p:sldId id="420" r:id="rId7"/>
    <p:sldId id="499" r:id="rId8"/>
    <p:sldId id="421" r:id="rId9"/>
    <p:sldId id="500" r:id="rId10"/>
    <p:sldId id="424" r:id="rId11"/>
    <p:sldId id="501" r:id="rId12"/>
    <p:sldId id="425" r:id="rId13"/>
    <p:sldId id="502" r:id="rId14"/>
    <p:sldId id="427" r:id="rId15"/>
    <p:sldId id="429" r:id="rId16"/>
    <p:sldId id="430" r:id="rId17"/>
    <p:sldId id="493" r:id="rId18"/>
    <p:sldId id="494" r:id="rId19"/>
    <p:sldId id="431" r:id="rId20"/>
    <p:sldId id="503" r:id="rId21"/>
    <p:sldId id="437" r:id="rId22"/>
    <p:sldId id="496" r:id="rId23"/>
    <p:sldId id="440" r:id="rId24"/>
    <p:sldId id="439" r:id="rId25"/>
    <p:sldId id="451" r:id="rId26"/>
    <p:sldId id="452" r:id="rId27"/>
    <p:sldId id="497" r:id="rId28"/>
    <p:sldId id="453" r:id="rId29"/>
    <p:sldId id="454" r:id="rId30"/>
    <p:sldId id="455" r:id="rId31"/>
    <p:sldId id="457" r:id="rId32"/>
    <p:sldId id="458" r:id="rId33"/>
    <p:sldId id="459" r:id="rId34"/>
    <p:sldId id="463" r:id="rId35"/>
    <p:sldId id="460" r:id="rId36"/>
    <p:sldId id="505" r:id="rId37"/>
    <p:sldId id="468" r:id="rId38"/>
    <p:sldId id="504" r:id="rId39"/>
    <p:sldId id="467" r:id="rId40"/>
    <p:sldId id="462" r:id="rId41"/>
    <p:sldId id="469" r:id="rId42"/>
    <p:sldId id="470" r:id="rId43"/>
    <p:sldId id="498" r:id="rId44"/>
    <p:sldId id="471" r:id="rId45"/>
    <p:sldId id="477" r:id="rId46"/>
    <p:sldId id="478" r:id="rId47"/>
    <p:sldId id="474" r:id="rId48"/>
    <p:sldId id="476" r:id="rId49"/>
    <p:sldId id="479" r:id="rId50"/>
    <p:sldId id="475" r:id="rId51"/>
    <p:sldId id="484" r:id="rId52"/>
    <p:sldId id="483" r:id="rId5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2">
          <p15:clr>
            <a:srgbClr val="A4A3A4"/>
          </p15:clr>
        </p15:guide>
        <p15:guide id="2" pos="29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000000"/>
    <a:srgbClr val="596C96"/>
    <a:srgbClr val="CCECFF"/>
    <a:srgbClr val="CCFFFF"/>
    <a:srgbClr val="66FFFF"/>
    <a:srgbClr val="FFCCFF"/>
    <a:srgbClr val="FFFF00"/>
    <a:srgbClr val="92D05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05" autoAdjust="0"/>
    <p:restoredTop sz="87980" autoAdjust="0"/>
  </p:normalViewPr>
  <p:slideViewPr>
    <p:cSldViewPr>
      <p:cViewPr>
        <p:scale>
          <a:sx n="61" d="100"/>
          <a:sy n="61" d="100"/>
        </p:scale>
        <p:origin x="67" y="259"/>
      </p:cViewPr>
      <p:guideLst>
        <p:guide orient="horz" pos="2202"/>
        <p:guide pos="2914"/>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292B65-43BF-4181-B41E-6E2FCFD68C3C}" type="datetimeFigureOut">
              <a:rPr lang="zh-CN" altLang="en-US" smtClean="0"/>
              <a:t>2022/1/5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FF4F9C-C644-4925-82CC-878BAD0E3C2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11</a:t>
            </a:fld>
            <a:endParaRPr lang="zh-CN" altLang="en-US"/>
          </a:p>
        </p:txBody>
      </p:sp>
    </p:spTree>
    <p:extLst>
      <p:ext uri="{BB962C8B-B14F-4D97-AF65-F5344CB8AC3E}">
        <p14:creationId xmlns:p14="http://schemas.microsoft.com/office/powerpoint/2010/main" val="74277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13</a:t>
            </a:fld>
            <a:endParaRPr lang="zh-CN" altLang="en-US"/>
          </a:p>
        </p:txBody>
      </p:sp>
    </p:spTree>
    <p:extLst>
      <p:ext uri="{BB962C8B-B14F-4D97-AF65-F5344CB8AC3E}">
        <p14:creationId xmlns:p14="http://schemas.microsoft.com/office/powerpoint/2010/main" val="2275476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zh-CN" sz="1200" kern="100" dirty="0">
                <a:effectLst/>
                <a:latin typeface="等线" panose="02010600030101010101" pitchFamily="2" charset="-122"/>
                <a:ea typeface="等线" panose="02010600030101010101" pitchFamily="2" charset="-122"/>
                <a:cs typeface="Times New Roman" panose="02020603050405020304" pitchFamily="18" charset="0"/>
              </a:rPr>
              <a:t>如图所展示的，蓝红黑分别代表任务高中低，可以清楚看到</a:t>
            </a:r>
            <a:r>
              <a:rPr 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随着主任务难度的增加</a:t>
            </a:r>
            <a:r>
              <a:rPr 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第二任务</a:t>
            </a:r>
            <a:r>
              <a:rPr lang="zh-CN" altLang="en-US"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，也就是声音</a:t>
            </a:r>
            <a:r>
              <a:rPr 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刺激下引起的事件相关电位</a:t>
            </a:r>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N1</a:t>
            </a:r>
            <a:r>
              <a:rPr lang="zh-CN" altLang="en-US"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P3</a:t>
            </a:r>
            <a:r>
              <a:rPr 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波动</a:t>
            </a:r>
            <a:r>
              <a:rPr lang="zh-CN" altLang="en-US"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幅度</a:t>
            </a:r>
            <a:r>
              <a:rPr 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下降，这就意味着第二任务所调用的注意资源减少，也就意味着主任务，即飞行驾驶任务所占用的注意资源增加。</a:t>
            </a: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17</a:t>
            </a:fld>
            <a:endParaRPr lang="zh-CN" altLang="en-US"/>
          </a:p>
        </p:txBody>
      </p:sp>
    </p:spTree>
    <p:extLst>
      <p:ext uri="{BB962C8B-B14F-4D97-AF65-F5344CB8AC3E}">
        <p14:creationId xmlns:p14="http://schemas.microsoft.com/office/powerpoint/2010/main" val="1653176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18</a:t>
            </a:fld>
            <a:endParaRPr lang="zh-CN" altLang="en-US"/>
          </a:p>
        </p:txBody>
      </p:sp>
    </p:spTree>
    <p:extLst>
      <p:ext uri="{BB962C8B-B14F-4D97-AF65-F5344CB8AC3E}">
        <p14:creationId xmlns:p14="http://schemas.microsoft.com/office/powerpoint/2010/main" val="84208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20</a:t>
            </a:fld>
            <a:endParaRPr lang="zh-CN" altLang="en-US"/>
          </a:p>
        </p:txBody>
      </p:sp>
    </p:spTree>
    <p:extLst>
      <p:ext uri="{BB962C8B-B14F-4D97-AF65-F5344CB8AC3E}">
        <p14:creationId xmlns:p14="http://schemas.microsoft.com/office/powerpoint/2010/main" val="137414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22</a:t>
            </a:fld>
            <a:endParaRPr lang="zh-CN" altLang="en-US"/>
          </a:p>
        </p:txBody>
      </p:sp>
    </p:spTree>
    <p:extLst>
      <p:ext uri="{BB962C8B-B14F-4D97-AF65-F5344CB8AC3E}">
        <p14:creationId xmlns:p14="http://schemas.microsoft.com/office/powerpoint/2010/main" val="1527966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27</a:t>
            </a:fld>
            <a:endParaRPr lang="zh-CN" altLang="en-US"/>
          </a:p>
        </p:txBody>
      </p:sp>
    </p:spTree>
    <p:extLst>
      <p:ext uri="{BB962C8B-B14F-4D97-AF65-F5344CB8AC3E}">
        <p14:creationId xmlns:p14="http://schemas.microsoft.com/office/powerpoint/2010/main" val="215338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r>
              <a:rPr kumimoji="1" lang="zh-CN" altLang="en-US" dirty="0">
                <a:latin typeface="微软雅黑" panose="020B0503020204020204" charset="-122"/>
                <a:ea typeface="微软雅黑" panose="020B0503020204020204" charset="-122"/>
                <a:sym typeface="+mn-ea"/>
              </a:rPr>
              <a:t>因此，在单个被试的预测任务中，</a:t>
            </a:r>
            <a:r>
              <a:rPr kumimoji="1" lang="en-US" altLang="zh-CN" dirty="0">
                <a:latin typeface="微软雅黑" panose="020B0503020204020204" charset="-122"/>
                <a:ea typeface="微软雅黑" panose="020B0503020204020204" charset="-122"/>
                <a:sym typeface="+mn-ea"/>
              </a:rPr>
              <a:t>CNN</a:t>
            </a:r>
            <a:r>
              <a:rPr kumimoji="1" lang="zh-CN" altLang="en-US" dirty="0">
                <a:latin typeface="微软雅黑" panose="020B0503020204020204" charset="-122"/>
                <a:ea typeface="微软雅黑" panose="020B0503020204020204" charset="-122"/>
                <a:sym typeface="+mn-ea"/>
              </a:rPr>
              <a:t>相较于频谱特征提取模型准确率显著较高</a:t>
            </a: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r>
              <a:rPr kumimoji="1" lang="zh-CN" altLang="en-US" dirty="0">
                <a:latin typeface="微软雅黑" panose="020B0503020204020204" charset="-122"/>
                <a:ea typeface="微软雅黑" panose="020B0503020204020204" charset="-122"/>
                <a:sym typeface="+mn-ea"/>
              </a:rPr>
              <a:t>因此，在单个被试的预测任务中，</a:t>
            </a:r>
            <a:r>
              <a:rPr kumimoji="1" lang="en-US" altLang="zh-CN" dirty="0">
                <a:latin typeface="微软雅黑" panose="020B0503020204020204" charset="-122"/>
                <a:ea typeface="微软雅黑" panose="020B0503020204020204" charset="-122"/>
                <a:sym typeface="+mn-ea"/>
              </a:rPr>
              <a:t>CNN</a:t>
            </a:r>
            <a:r>
              <a:rPr kumimoji="1" lang="zh-CN" altLang="en-US" dirty="0">
                <a:latin typeface="微软雅黑" panose="020B0503020204020204" charset="-122"/>
                <a:ea typeface="微软雅黑" panose="020B0503020204020204" charset="-122"/>
                <a:sym typeface="+mn-ea"/>
              </a:rPr>
              <a:t>相较于频谱特征提取模型准确率显著较高</a:t>
            </a: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r>
              <a:rPr kumimoji="1" lang="zh-CN" altLang="en-US" dirty="0">
                <a:latin typeface="微软雅黑" panose="020B0503020204020204" charset="-122"/>
                <a:ea typeface="微软雅黑" panose="020B0503020204020204" charset="-122"/>
                <a:sym typeface="+mn-ea"/>
              </a:rPr>
              <a:t>因此，在单个被试的预测任务中，</a:t>
            </a:r>
            <a:r>
              <a:rPr kumimoji="1" lang="en-US" altLang="zh-CN" dirty="0">
                <a:latin typeface="微软雅黑" panose="020B0503020204020204" charset="-122"/>
                <a:ea typeface="微软雅黑" panose="020B0503020204020204" charset="-122"/>
                <a:sym typeface="+mn-ea"/>
              </a:rPr>
              <a:t>CNN</a:t>
            </a:r>
            <a:r>
              <a:rPr kumimoji="1" lang="zh-CN" altLang="en-US" dirty="0">
                <a:latin typeface="微软雅黑" panose="020B0503020204020204" charset="-122"/>
                <a:ea typeface="微软雅黑" panose="020B0503020204020204" charset="-122"/>
                <a:sym typeface="+mn-ea"/>
              </a:rPr>
              <a:t>相较于频谱特征提取模型准确率显著较高</a:t>
            </a: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36</a:t>
            </a:fld>
            <a:endParaRPr lang="zh-CN" altLang="en-US"/>
          </a:p>
        </p:txBody>
      </p:sp>
    </p:spTree>
    <p:extLst>
      <p:ext uri="{BB962C8B-B14F-4D97-AF65-F5344CB8AC3E}">
        <p14:creationId xmlns:p14="http://schemas.microsoft.com/office/powerpoint/2010/main" val="549771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38</a:t>
            </a:fld>
            <a:endParaRPr lang="zh-CN" altLang="en-US"/>
          </a:p>
        </p:txBody>
      </p:sp>
    </p:spTree>
    <p:extLst>
      <p:ext uri="{BB962C8B-B14F-4D97-AF65-F5344CB8AC3E}">
        <p14:creationId xmlns:p14="http://schemas.microsoft.com/office/powerpoint/2010/main" val="3934176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40</a:t>
            </a:fld>
            <a:endParaRPr lang="zh-CN" altLang="en-US"/>
          </a:p>
        </p:txBody>
      </p:sp>
    </p:spTree>
    <p:extLst>
      <p:ext uri="{BB962C8B-B14F-4D97-AF65-F5344CB8AC3E}">
        <p14:creationId xmlns:p14="http://schemas.microsoft.com/office/powerpoint/2010/main" val="3048398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47</a:t>
            </a:fld>
            <a:endParaRPr lang="zh-CN" altLang="en-US"/>
          </a:p>
        </p:txBody>
      </p:sp>
    </p:spTree>
    <p:extLst>
      <p:ext uri="{BB962C8B-B14F-4D97-AF65-F5344CB8AC3E}">
        <p14:creationId xmlns:p14="http://schemas.microsoft.com/office/powerpoint/2010/main" val="1440528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48</a:t>
            </a:fld>
            <a:endParaRPr lang="zh-CN" altLang="en-US"/>
          </a:p>
        </p:txBody>
      </p:sp>
    </p:spTree>
    <p:extLst>
      <p:ext uri="{BB962C8B-B14F-4D97-AF65-F5344CB8AC3E}">
        <p14:creationId xmlns:p14="http://schemas.microsoft.com/office/powerpoint/2010/main" val="1854710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49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50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51</a:t>
            </a:fld>
            <a:endParaRPr lang="zh-CN" altLang="en-US"/>
          </a:p>
        </p:txBody>
      </p:sp>
    </p:spTree>
    <p:extLst>
      <p:ext uri="{BB962C8B-B14F-4D97-AF65-F5344CB8AC3E}">
        <p14:creationId xmlns:p14="http://schemas.microsoft.com/office/powerpoint/2010/main" val="371917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52</a:t>
            </a:fld>
            <a:endParaRPr lang="zh-CN" altLang="en-US"/>
          </a:p>
        </p:txBody>
      </p:sp>
    </p:spTree>
    <p:extLst>
      <p:ext uri="{BB962C8B-B14F-4D97-AF65-F5344CB8AC3E}">
        <p14:creationId xmlns:p14="http://schemas.microsoft.com/office/powerpoint/2010/main" val="2565651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7</a:t>
            </a:fld>
            <a:endParaRPr lang="zh-CN" altLang="en-US"/>
          </a:p>
        </p:txBody>
      </p:sp>
    </p:spTree>
    <p:extLst>
      <p:ext uri="{BB962C8B-B14F-4D97-AF65-F5344CB8AC3E}">
        <p14:creationId xmlns:p14="http://schemas.microsoft.com/office/powerpoint/2010/main" val="577163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8EFF4F9C-C644-4925-82CC-878BAD0E3C2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21A82B6-87F4-4AE7-AD60-89A990DD9106}"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83842" name="Rectangle 2"/>
          <p:cNvSpPr>
            <a:spLocks noGrp="1" noChangeArrowheads="1"/>
          </p:cNvSpPr>
          <p:nvPr>
            <p:ph type="ctrTitle"/>
          </p:nvPr>
        </p:nvSpPr>
        <p:spPr>
          <a:xfrm>
            <a:off x="539750" y="1773238"/>
            <a:ext cx="7777163" cy="936625"/>
          </a:xfrm>
        </p:spPr>
        <p:txBody>
          <a:bodyPr/>
          <a:lstStyle>
            <a:lvl1pPr>
              <a:defRPr/>
            </a:lvl1pPr>
          </a:lstStyle>
          <a:p>
            <a:r>
              <a:rPr lang="zh-CN" altLang="en-US"/>
              <a:t>单击此处编辑母版标题样式</a:t>
            </a:r>
          </a:p>
        </p:txBody>
      </p:sp>
      <p:sp>
        <p:nvSpPr>
          <p:cNvPr id="2083843" name="Rectangle 3"/>
          <p:cNvSpPr>
            <a:spLocks noGrp="1" noChangeArrowheads="1"/>
          </p:cNvSpPr>
          <p:nvPr>
            <p:ph type="subTitle" idx="1"/>
          </p:nvPr>
        </p:nvSpPr>
        <p:spPr>
          <a:xfrm>
            <a:off x="611188" y="3429000"/>
            <a:ext cx="7010400" cy="736600"/>
          </a:xfrm>
        </p:spPr>
        <p:txBody>
          <a:bodyPr/>
          <a:lstStyle>
            <a:lvl1pPr marL="0" indent="0" algn="ctr">
              <a:buFont typeface="Wingdings" panose="05000000000000000000" pitchFamily="2" charset="2"/>
              <a:buNone/>
              <a:defRPr/>
            </a:lvl1pPr>
          </a:lstStyle>
          <a:p>
            <a:r>
              <a:rPr lang="zh-CN" altLang="en-US"/>
              <a:t>单击此处编辑母版副标题样式</a:t>
            </a:r>
          </a:p>
        </p:txBody>
      </p:sp>
      <p:sp>
        <p:nvSpPr>
          <p:cNvPr id="2083844" name="Rectangle 4"/>
          <p:cNvSpPr>
            <a:spLocks noGrp="1" noChangeArrowheads="1"/>
          </p:cNvSpPr>
          <p:nvPr>
            <p:ph type="sldNum" sz="quarter" idx="4"/>
          </p:nvPr>
        </p:nvSpPr>
        <p:spPr>
          <a:xfrm>
            <a:off x="6553200" y="6248400"/>
            <a:ext cx="1905000" cy="457200"/>
          </a:xfrm>
        </p:spPr>
        <p:txBody>
          <a:bodyPr/>
          <a:lstStyle>
            <a:lvl1pPr>
              <a:defRPr/>
            </a:lvl1pPr>
          </a:lstStyle>
          <a:p>
            <a:fld id="{48ACC7E3-42B1-4059-A413-6BC2F2364CD5}" type="slidenum">
              <a:rPr lang="en-US" altLang="zh-CN">
                <a:solidFill>
                  <a:srgbClr val="000000"/>
                </a:solidFill>
              </a:rPr>
              <a:t>‹#›</a:t>
            </a:fld>
            <a:endParaRPr lang="en-US" altLang="zh-CN">
              <a:solidFill>
                <a:srgbClr val="000000"/>
              </a:solidFill>
            </a:endParaRPr>
          </a:p>
        </p:txBody>
      </p:sp>
      <p:sp>
        <p:nvSpPr>
          <p:cNvPr id="2083845" name="AutoShape 5"/>
          <p:cNvSpPr>
            <a:spLocks noChangeArrowheads="1"/>
          </p:cNvSpPr>
          <p:nvPr/>
        </p:nvSpPr>
        <p:spPr bwMode="auto">
          <a:xfrm flipV="1">
            <a:off x="682625" y="2852738"/>
            <a:ext cx="7561263" cy="71437"/>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0066CC"/>
          </a:solidFill>
          <a:ln w="9525">
            <a:solidFill>
              <a:srgbClr val="0066CC"/>
            </a:solidFill>
            <a:round/>
          </a:ln>
        </p:spPr>
        <p:txBody>
          <a:bodyPr rot="10800000"/>
          <a:lstStyle/>
          <a:p>
            <a:pPr fontAlgn="base">
              <a:spcBef>
                <a:spcPct val="0"/>
              </a:spcBef>
              <a:spcAft>
                <a:spcPct val="0"/>
              </a:spcAft>
            </a:pPr>
            <a:endParaRPr lang="zh-CN" altLang="zh-CN" sz="2400">
              <a:solidFill>
                <a:srgbClr val="000000"/>
              </a:solidFill>
              <a:latin typeface="Times New Roman" panose="02020603050405020304" pitchFamily="18" charset="0"/>
              <a:ea typeface="宋体" panose="02010600030101010101" pitchFamily="2" charset="-122"/>
            </a:endParaRPr>
          </a:p>
        </p:txBody>
      </p:sp>
      <p:pic>
        <p:nvPicPr>
          <p:cNvPr id="2083846" name="Picture 6" descr="北航标准标"/>
          <p:cNvPicPr>
            <a:picLocks noChangeAspect="1" noChangeArrowheads="1"/>
          </p:cNvPicPr>
          <p:nvPr/>
        </p:nvPicPr>
        <p:blipFill>
          <a:blip r:embed="rId2" cstate="print"/>
          <a:srcRect/>
          <a:stretch>
            <a:fillRect/>
          </a:stretch>
        </p:blipFill>
        <p:spPr bwMode="auto">
          <a:xfrm>
            <a:off x="179388" y="6165850"/>
            <a:ext cx="2952750" cy="549275"/>
          </a:xfrm>
          <a:prstGeom prst="rect">
            <a:avLst/>
          </a:prstGeom>
          <a:noFill/>
        </p:spPr>
      </p:pic>
      <p:sp>
        <p:nvSpPr>
          <p:cNvPr id="2083848" name="Rectangle 8"/>
          <p:cNvSpPr>
            <a:spLocks noGrp="1" noChangeArrowheads="1"/>
          </p:cNvSpPr>
          <p:nvPr>
            <p:ph type="dt" sz="quarter" idx="2"/>
          </p:nvPr>
        </p:nvSpPr>
        <p:spPr bwMode="auto">
          <a:xfrm>
            <a:off x="3924300" y="6237288"/>
            <a:ext cx="2133600" cy="476250"/>
          </a:xfrm>
          <a:prstGeom prst="rect">
            <a:avLst/>
          </a:prstGeom>
          <a:noFill/>
          <a:ln>
            <a:miter lim="800000"/>
          </a:ln>
        </p:spPr>
        <p:txBody>
          <a:bodyPr vert="horz" wrap="square" lIns="91440" tIns="45720" rIns="91440" bIns="45720" numCol="1" anchor="t" anchorCtr="0" compatLnSpc="1"/>
          <a:lstStyle>
            <a:lvl1pPr algn="l" eaLnBrk="1" hangingPunct="1">
              <a:defRPr sz="1400"/>
            </a:lvl1pPr>
          </a:lstStyle>
          <a:p>
            <a:pPr fontAlgn="base">
              <a:spcBef>
                <a:spcPct val="0"/>
              </a:spcBef>
              <a:spcAft>
                <a:spcPct val="0"/>
              </a:spcAft>
            </a:pPr>
            <a:fld id="{7719B2ED-B6E6-4F53-AB94-7A9C2D6F954A}" type="datetime2">
              <a:rPr lang="zh-CN" altLang="en-US">
                <a:solidFill>
                  <a:srgbClr val="000000"/>
                </a:solidFill>
                <a:latin typeface="Arial" panose="020B0604020202020204" pitchFamily="34" charset="0"/>
                <a:ea typeface="宋体" panose="02010600030101010101" pitchFamily="2" charset="-122"/>
              </a:rPr>
              <a:t>2022年1月5日</a:t>
            </a:fld>
            <a:endParaRPr lang="en-US" altLang="zh-CN">
              <a:solidFill>
                <a:srgbClr val="000000"/>
              </a:solidFill>
              <a:latin typeface="Arial" panose="020B0604020202020204" pitchFamily="34" charset="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FB77DF85-14C4-4DD4-9230-5855843E5E5B}"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05613" y="188913"/>
            <a:ext cx="2159000" cy="59769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50" y="188913"/>
            <a:ext cx="6329363" cy="59769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EB3FF4BD-9D65-4E6E-B073-8D18DB9F9FCD}"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188913"/>
            <a:ext cx="7416800" cy="936625"/>
          </a:xfrm>
        </p:spPr>
        <p:txBody>
          <a:bodyPr/>
          <a:lstStyle/>
          <a:p>
            <a:r>
              <a:rPr lang="zh-CN" altLang="en-US"/>
              <a:t>单击此处编辑母版标题样式</a:t>
            </a:r>
          </a:p>
        </p:txBody>
      </p:sp>
      <p:sp>
        <p:nvSpPr>
          <p:cNvPr id="3" name="文本占位符 2"/>
          <p:cNvSpPr>
            <a:spLocks noGrp="1"/>
          </p:cNvSpPr>
          <p:nvPr>
            <p:ph type="body" sz="half" idx="1"/>
          </p:nvPr>
        </p:nvSpPr>
        <p:spPr>
          <a:xfrm>
            <a:off x="323850" y="1412875"/>
            <a:ext cx="4243388" cy="4752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19638" y="1412875"/>
            <a:ext cx="4244975"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719638" y="3865563"/>
            <a:ext cx="4244975" cy="2300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0"/>
          </p:nvPr>
        </p:nvSpPr>
        <p:spPr>
          <a:xfrm>
            <a:off x="6838950" y="6265863"/>
            <a:ext cx="1981200" cy="476250"/>
          </a:xfrm>
        </p:spPr>
        <p:txBody>
          <a:bodyPr/>
          <a:lstStyle>
            <a:lvl1pPr>
              <a:defRPr/>
            </a:lvl1pPr>
          </a:lstStyle>
          <a:p>
            <a:fld id="{CBB2FE89-FA8D-4F6B-BF39-9738BD8AF80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FD708C13-6EA3-43A6-99A0-9885D34C3980}"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864A795D-674E-4C21-984B-7A5668C973E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23850" y="1412875"/>
            <a:ext cx="4243388"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412875"/>
            <a:ext cx="4244975" cy="4752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F64C64BF-9ED8-4E17-A1F1-6AA792F8E2EA}"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4DAE4176-D3CD-4F72-B939-A637A3A612AF}"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3FFEB025-575A-4153-BEA6-11C05C6B7639}"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35E8FEF2-42B3-49F5-B9E6-A5B87C9C54B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B651DE4B-EE18-43FD-83C0-678BCF07DC35}"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B5744919-BFB0-4A20-9C01-72229D04F207}" type="slidenum">
              <a:rPr lang="en-US" altLang="zh-CN">
                <a:solidFill>
                  <a:srgbClr val="000000"/>
                </a:solidFill>
              </a:r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82818" name="Picture 2"/>
          <p:cNvPicPr>
            <a:picLocks noChangeAspect="1" noChangeArrowheads="1"/>
          </p:cNvPicPr>
          <p:nvPr/>
        </p:nvPicPr>
        <p:blipFill>
          <a:blip r:embed="rId14" cstate="print"/>
          <a:srcRect/>
          <a:stretch>
            <a:fillRect/>
          </a:stretch>
        </p:blipFill>
        <p:spPr bwMode="auto">
          <a:xfrm>
            <a:off x="8531225" y="115888"/>
            <a:ext cx="433388" cy="423862"/>
          </a:xfrm>
          <a:prstGeom prst="rect">
            <a:avLst/>
          </a:prstGeom>
          <a:noFill/>
        </p:spPr>
      </p:pic>
      <p:pic>
        <p:nvPicPr>
          <p:cNvPr id="2082819" name="Picture 3"/>
          <p:cNvPicPr>
            <a:picLocks noChangeAspect="1" noChangeArrowheads="1"/>
          </p:cNvPicPr>
          <p:nvPr/>
        </p:nvPicPr>
        <p:blipFill>
          <a:blip r:embed="rId15" cstate="print"/>
          <a:srcRect/>
          <a:stretch>
            <a:fillRect/>
          </a:stretch>
        </p:blipFill>
        <p:spPr bwMode="auto">
          <a:xfrm>
            <a:off x="6659563" y="95250"/>
            <a:ext cx="1800225" cy="473075"/>
          </a:xfrm>
          <a:prstGeom prst="rect">
            <a:avLst/>
          </a:prstGeom>
          <a:noFill/>
        </p:spPr>
      </p:pic>
      <p:sp>
        <p:nvSpPr>
          <p:cNvPr id="2082820" name="Rectangle 4"/>
          <p:cNvSpPr>
            <a:spLocks noGrp="1" noChangeArrowheads="1"/>
          </p:cNvSpPr>
          <p:nvPr>
            <p:ph type="title"/>
          </p:nvPr>
        </p:nvSpPr>
        <p:spPr bwMode="auto">
          <a:xfrm>
            <a:off x="323850" y="188913"/>
            <a:ext cx="7416800" cy="936625"/>
          </a:xfrm>
          <a:prstGeom prst="rect">
            <a:avLst/>
          </a:prstGeom>
          <a:noFill/>
          <a:ln w="9525">
            <a:noFill/>
            <a:miter lim="800000"/>
          </a:ln>
          <a:effectLst/>
        </p:spPr>
        <p:txBody>
          <a:bodyPr vert="horz" wrap="square" lIns="91440" tIns="45720" rIns="91440" bIns="45720" numCol="1" anchor="b" anchorCtr="0" compatLnSpc="1"/>
          <a:lstStyle/>
          <a:p>
            <a:pPr lvl="0"/>
            <a:r>
              <a:rPr lang="zh-CN" altLang="en-US"/>
              <a:t>单击此处编辑母版标题样式</a:t>
            </a:r>
          </a:p>
        </p:txBody>
      </p:sp>
      <p:sp>
        <p:nvSpPr>
          <p:cNvPr id="2082821" name="AutoShape 5"/>
          <p:cNvSpPr>
            <a:spLocks noChangeArrowheads="1"/>
          </p:cNvSpPr>
          <p:nvPr/>
        </p:nvSpPr>
        <p:spPr bwMode="auto">
          <a:xfrm flipV="1">
            <a:off x="323850" y="1196975"/>
            <a:ext cx="7958138" cy="42863"/>
          </a:xfrm>
          <a:custGeom>
            <a:avLst/>
            <a:gdLst>
              <a:gd name="G0" fmla="+- 695 0 0"/>
            </a:gdLst>
            <a:ahLst/>
            <a:cxnLst>
              <a:cxn ang="0">
                <a:pos x="0" y="0"/>
              </a:cxn>
              <a:cxn ang="0">
                <a:pos x="695" y="0"/>
              </a:cxn>
              <a:cxn ang="0">
                <a:pos x="695" y="1000"/>
              </a:cxn>
              <a:cxn ang="0">
                <a:pos x="0" y="1000"/>
              </a:cxn>
              <a:cxn ang="0">
                <a:pos x="0" y="0"/>
              </a:cxn>
              <a:cxn ang="0">
                <a:pos x="1000" y="0"/>
              </a:cxn>
            </a:cxnLst>
            <a:rect l="0" t="0" r="r" b="b"/>
            <a:pathLst>
              <a:path w="1000" h="1000" stroke="0">
                <a:moveTo>
                  <a:pt x="0" y="0"/>
                </a:moveTo>
                <a:lnTo>
                  <a:pt x="695" y="0"/>
                </a:lnTo>
                <a:lnTo>
                  <a:pt x="695" y="1000"/>
                </a:lnTo>
                <a:lnTo>
                  <a:pt x="0" y="1000"/>
                </a:lnTo>
                <a:close/>
              </a:path>
              <a:path w="1000" h="1000">
                <a:moveTo>
                  <a:pt x="0" y="0"/>
                </a:moveTo>
                <a:lnTo>
                  <a:pt x="1000" y="0"/>
                </a:lnTo>
              </a:path>
            </a:pathLst>
          </a:custGeom>
          <a:solidFill>
            <a:srgbClr val="0066CC"/>
          </a:solidFill>
          <a:ln w="9525">
            <a:solidFill>
              <a:srgbClr val="0066FF"/>
            </a:solidFill>
            <a:round/>
          </a:ln>
        </p:spPr>
        <p:txBody>
          <a:bodyPr rot="10800000"/>
          <a:lstStyle/>
          <a:p>
            <a:pPr fontAlgn="base">
              <a:spcBef>
                <a:spcPct val="0"/>
              </a:spcBef>
              <a:spcAft>
                <a:spcPct val="0"/>
              </a:spcAft>
            </a:pPr>
            <a:endParaRPr lang="zh-CN" altLang="zh-CN" sz="2400">
              <a:solidFill>
                <a:srgbClr val="000000"/>
              </a:solidFill>
              <a:latin typeface="Times New Roman" panose="02020603050405020304" pitchFamily="18" charset="0"/>
              <a:ea typeface="宋体" panose="02010600030101010101" pitchFamily="2" charset="-122"/>
            </a:endParaRPr>
          </a:p>
        </p:txBody>
      </p:sp>
      <p:sp>
        <p:nvSpPr>
          <p:cNvPr id="2082823" name="Rectangle 7"/>
          <p:cNvSpPr>
            <a:spLocks noGrp="1" noChangeArrowheads="1"/>
          </p:cNvSpPr>
          <p:nvPr>
            <p:ph type="sldNum" sz="quarter" idx="4"/>
          </p:nvPr>
        </p:nvSpPr>
        <p:spPr bwMode="auto">
          <a:xfrm>
            <a:off x="6838950" y="6265863"/>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mn-lt"/>
              </a:defRPr>
            </a:lvl1pPr>
          </a:lstStyle>
          <a:p>
            <a:pPr fontAlgn="base">
              <a:spcBef>
                <a:spcPct val="0"/>
              </a:spcBef>
              <a:spcAft>
                <a:spcPct val="0"/>
              </a:spcAft>
            </a:pPr>
            <a:fld id="{EC5587F9-7EC9-4FA5-B0B5-1AC1D09B48D3}" type="slidenum">
              <a:rPr lang="en-US" altLang="zh-CN">
                <a:solidFill>
                  <a:srgbClr val="000000"/>
                </a:solidFill>
                <a:ea typeface="宋体" panose="02010600030101010101" pitchFamily="2" charset="-122"/>
              </a:rPr>
              <a:t>‹#›</a:t>
            </a:fld>
            <a:endParaRPr lang="en-US" altLang="zh-CN">
              <a:solidFill>
                <a:srgbClr val="000000"/>
              </a:solidFill>
              <a:ea typeface="宋体" panose="02010600030101010101" pitchFamily="2" charset="-122"/>
            </a:endParaRPr>
          </a:p>
        </p:txBody>
      </p:sp>
      <p:sp>
        <p:nvSpPr>
          <p:cNvPr id="2082824" name="Rectangle 8"/>
          <p:cNvSpPr>
            <a:spLocks noGrp="1" noChangeArrowheads="1"/>
          </p:cNvSpPr>
          <p:nvPr>
            <p:ph type="body" idx="1"/>
          </p:nvPr>
        </p:nvSpPr>
        <p:spPr bwMode="auto">
          <a:xfrm>
            <a:off x="323850" y="1412875"/>
            <a:ext cx="8640763" cy="4752975"/>
          </a:xfrm>
          <a:prstGeom prst="rect">
            <a:avLst/>
          </a:prstGeom>
          <a:noFill/>
          <a:ln w="9525">
            <a:noFill/>
            <a:miter lim="800000"/>
          </a:ln>
          <a:effec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2082825" name="Picture 9" descr="北航标准标"/>
          <p:cNvPicPr>
            <a:picLocks noChangeAspect="1" noChangeArrowheads="1"/>
          </p:cNvPicPr>
          <p:nvPr/>
        </p:nvPicPr>
        <p:blipFill>
          <a:blip r:embed="rId16" cstate="print"/>
          <a:srcRect/>
          <a:stretch>
            <a:fillRect/>
          </a:stretch>
        </p:blipFill>
        <p:spPr bwMode="auto">
          <a:xfrm>
            <a:off x="179388" y="6200775"/>
            <a:ext cx="2520950" cy="468313"/>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fontAlgn="base">
        <a:spcBef>
          <a:spcPct val="0"/>
        </a:spcBef>
        <a:spcAft>
          <a:spcPct val="0"/>
        </a:spcAft>
        <a:defRPr sz="3200">
          <a:solidFill>
            <a:srgbClr val="003399"/>
          </a:solidFill>
          <a:latin typeface="+mj-lt"/>
          <a:ea typeface="+mj-ea"/>
          <a:cs typeface="+mj-cs"/>
        </a:defRPr>
      </a:lvl1pPr>
      <a:lvl2pPr algn="l" rtl="0" fontAlgn="base">
        <a:spcBef>
          <a:spcPct val="0"/>
        </a:spcBef>
        <a:spcAft>
          <a:spcPct val="0"/>
        </a:spcAft>
        <a:defRPr sz="3200">
          <a:solidFill>
            <a:srgbClr val="003399"/>
          </a:solidFill>
          <a:latin typeface="Verdana" panose="020B0604030504040204" pitchFamily="34" charset="0"/>
          <a:ea typeface="黑体" panose="02010609060101010101" pitchFamily="2" charset="-122"/>
        </a:defRPr>
      </a:lvl2pPr>
      <a:lvl3pPr algn="l" rtl="0" fontAlgn="base">
        <a:spcBef>
          <a:spcPct val="0"/>
        </a:spcBef>
        <a:spcAft>
          <a:spcPct val="0"/>
        </a:spcAft>
        <a:defRPr sz="3200">
          <a:solidFill>
            <a:srgbClr val="003399"/>
          </a:solidFill>
          <a:latin typeface="Verdana" panose="020B0604030504040204" pitchFamily="34" charset="0"/>
          <a:ea typeface="黑体" panose="02010609060101010101" pitchFamily="2" charset="-122"/>
        </a:defRPr>
      </a:lvl3pPr>
      <a:lvl4pPr algn="l" rtl="0" fontAlgn="base">
        <a:spcBef>
          <a:spcPct val="0"/>
        </a:spcBef>
        <a:spcAft>
          <a:spcPct val="0"/>
        </a:spcAft>
        <a:defRPr sz="3200">
          <a:solidFill>
            <a:srgbClr val="003399"/>
          </a:solidFill>
          <a:latin typeface="Verdana" panose="020B0604030504040204" pitchFamily="34" charset="0"/>
          <a:ea typeface="黑体" panose="02010609060101010101" pitchFamily="2" charset="-122"/>
        </a:defRPr>
      </a:lvl4pPr>
      <a:lvl5pPr algn="l" rtl="0" fontAlgn="base">
        <a:spcBef>
          <a:spcPct val="0"/>
        </a:spcBef>
        <a:spcAft>
          <a:spcPct val="0"/>
        </a:spcAft>
        <a:defRPr sz="3200">
          <a:solidFill>
            <a:srgbClr val="003399"/>
          </a:solidFill>
          <a:latin typeface="Verdana" panose="020B0604030504040204" pitchFamily="34" charset="0"/>
          <a:ea typeface="黑体" panose="02010609060101010101" pitchFamily="2" charset="-122"/>
        </a:defRPr>
      </a:lvl5pPr>
      <a:lvl6pPr marL="457200" algn="l" rtl="0" fontAlgn="base">
        <a:spcBef>
          <a:spcPct val="0"/>
        </a:spcBef>
        <a:spcAft>
          <a:spcPct val="0"/>
        </a:spcAft>
        <a:defRPr sz="3200">
          <a:solidFill>
            <a:srgbClr val="003399"/>
          </a:solidFill>
          <a:latin typeface="Verdana" panose="020B0604030504040204" pitchFamily="34" charset="0"/>
          <a:ea typeface="黑体" panose="02010609060101010101" pitchFamily="2" charset="-122"/>
        </a:defRPr>
      </a:lvl6pPr>
      <a:lvl7pPr marL="914400" algn="l" rtl="0" fontAlgn="base">
        <a:spcBef>
          <a:spcPct val="0"/>
        </a:spcBef>
        <a:spcAft>
          <a:spcPct val="0"/>
        </a:spcAft>
        <a:defRPr sz="3200">
          <a:solidFill>
            <a:srgbClr val="003399"/>
          </a:solidFill>
          <a:latin typeface="Verdana" panose="020B0604030504040204" pitchFamily="34" charset="0"/>
          <a:ea typeface="黑体" panose="02010609060101010101" pitchFamily="2" charset="-122"/>
        </a:defRPr>
      </a:lvl7pPr>
      <a:lvl8pPr marL="1371600" algn="l" rtl="0" fontAlgn="base">
        <a:spcBef>
          <a:spcPct val="0"/>
        </a:spcBef>
        <a:spcAft>
          <a:spcPct val="0"/>
        </a:spcAft>
        <a:defRPr sz="3200">
          <a:solidFill>
            <a:srgbClr val="003399"/>
          </a:solidFill>
          <a:latin typeface="Verdana" panose="020B0604030504040204" pitchFamily="34" charset="0"/>
          <a:ea typeface="黑体" panose="02010609060101010101" pitchFamily="2" charset="-122"/>
        </a:defRPr>
      </a:lvl8pPr>
      <a:lvl9pPr marL="1828800" algn="l" rtl="0" fontAlgn="base">
        <a:spcBef>
          <a:spcPct val="0"/>
        </a:spcBef>
        <a:spcAft>
          <a:spcPct val="0"/>
        </a:spcAft>
        <a:defRPr sz="3200">
          <a:solidFill>
            <a:srgbClr val="003399"/>
          </a:solidFill>
          <a:latin typeface="Verdana" panose="020B0604030504040204" pitchFamily="34" charset="0"/>
          <a:ea typeface="黑体" panose="02010609060101010101" pitchFamily="2" charset="-122"/>
        </a:defRPr>
      </a:lvl9pPr>
    </p:titleStyle>
    <p:bodyStyle>
      <a:lvl1pPr marL="469900" indent="-469900" algn="l" rtl="0" fontAlgn="base">
        <a:lnSpc>
          <a:spcPct val="120000"/>
        </a:lnSpc>
        <a:spcBef>
          <a:spcPct val="20000"/>
        </a:spcBef>
        <a:spcAft>
          <a:spcPct val="20000"/>
        </a:spcAft>
        <a:buClr>
          <a:schemeClr val="accent2"/>
        </a:buClr>
        <a:buFont typeface="Wingdings" panose="05000000000000000000" pitchFamily="2" charset="2"/>
        <a:buChar char="Ø"/>
        <a:defRPr sz="2600" b="1">
          <a:solidFill>
            <a:srgbClr val="003399"/>
          </a:solidFill>
          <a:latin typeface="+mn-lt"/>
          <a:ea typeface="+mn-ea"/>
          <a:cs typeface="+mn-cs"/>
        </a:defRPr>
      </a:lvl1pPr>
      <a:lvl2pPr marL="908050" indent="-436880" algn="l" rtl="0" fontAlgn="base">
        <a:spcBef>
          <a:spcPct val="20000"/>
        </a:spcBef>
        <a:spcAft>
          <a:spcPct val="0"/>
        </a:spcAft>
        <a:buClr>
          <a:schemeClr val="accent2"/>
        </a:buClr>
        <a:buSzPct val="80000"/>
        <a:buFont typeface="Wingdings" panose="05000000000000000000" pitchFamily="2" charset="2"/>
        <a:buChar char="u"/>
        <a:defRPr sz="2400" b="1">
          <a:solidFill>
            <a:schemeClr val="tx1"/>
          </a:solidFill>
          <a:latin typeface="+mn-lt"/>
          <a:ea typeface="楷体_GB2312" pitchFamily="49" charset="-122"/>
        </a:defRPr>
      </a:lvl2pPr>
      <a:lvl3pPr marL="1304925" indent="-395605" algn="l" rtl="0" fontAlgn="base">
        <a:spcBef>
          <a:spcPct val="20000"/>
        </a:spcBef>
        <a:spcAft>
          <a:spcPct val="0"/>
        </a:spcAft>
        <a:buClr>
          <a:schemeClr val="accent2"/>
        </a:buClr>
        <a:buSzPct val="80000"/>
        <a:buFont typeface="Wingdings" panose="05000000000000000000" pitchFamily="2" charset="2"/>
        <a:buChar char="l"/>
        <a:defRPr sz="2300">
          <a:solidFill>
            <a:schemeClr val="tx1"/>
          </a:solidFill>
          <a:latin typeface="+mn-lt"/>
          <a:ea typeface="宋体" panose="02010600030101010101" pitchFamily="2" charset="-122"/>
        </a:defRPr>
      </a:lvl3pPr>
      <a:lvl4pPr marL="1694180" indent="-387350" algn="l" rtl="0" fontAlgn="base">
        <a:spcBef>
          <a:spcPct val="20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4pPr>
      <a:lvl5pPr marL="20942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5pPr>
      <a:lvl6pPr marL="25514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6pPr>
      <a:lvl7pPr marL="30086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7pPr>
      <a:lvl8pPr marL="34658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8pPr>
      <a:lvl9pPr marL="39230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49796" y="1244352"/>
            <a:ext cx="8244408" cy="1470025"/>
          </a:xfrm>
        </p:spPr>
        <p:txBody>
          <a:bodyPr>
            <a:normAutofit/>
          </a:bodyPr>
          <a:lstStyle/>
          <a:p>
            <a:pPr marL="0" marR="0" algn="ctr">
              <a:spcBef>
                <a:spcPts val="0"/>
              </a:spcBef>
              <a:spcAft>
                <a:spcPts val="0"/>
              </a:spcAft>
            </a:pPr>
            <a:r>
              <a:rPr lang="en-US" sz="2400" b="1" kern="100" dirty="0">
                <a:effectLst/>
                <a:latin typeface="微软雅黑" panose="020B0503020204020204" pitchFamily="34" charset="-122"/>
                <a:ea typeface="微软雅黑" panose="020B0503020204020204" pitchFamily="34" charset="-122"/>
              </a:rPr>
              <a:t>A Comparative Study on EEG-based Models for Automatic Discrimination of Mental Attentional Levels during Simulated Flying Tasks</a:t>
            </a:r>
            <a:endParaRPr lang="en-US" sz="2400" kern="100" dirty="0">
              <a:effectLst/>
              <a:latin typeface="微软雅黑" panose="020B0503020204020204" pitchFamily="34" charset="-122"/>
              <a:ea typeface="微软雅黑" panose="020B0503020204020204" pitchFamily="34" charset="-122"/>
            </a:endParaRPr>
          </a:p>
        </p:txBody>
      </p:sp>
      <p:sp>
        <p:nvSpPr>
          <p:cNvPr id="5" name="副标题 2"/>
          <p:cNvSpPr txBox="1"/>
          <p:nvPr/>
        </p:nvSpPr>
        <p:spPr bwMode="auto">
          <a:xfrm>
            <a:off x="1043608" y="3861048"/>
            <a:ext cx="7344816" cy="1752600"/>
          </a:xfrm>
          <a:prstGeom prst="rect">
            <a:avLst/>
          </a:prstGeom>
          <a:noFill/>
          <a:ln w="9525">
            <a:noFill/>
            <a:miter lim="800000"/>
          </a:ln>
          <a:effectLst/>
        </p:spPr>
        <p:txBody>
          <a:bodyPr vert="horz" wrap="square" lIns="91440" tIns="45720" rIns="91440" bIns="45720" numCol="1" anchor="t" anchorCtr="0" compatLnSpc="1"/>
          <a:lstStyle>
            <a:lvl1pPr marL="0" indent="0" algn="ctr" rtl="0" fontAlgn="base">
              <a:lnSpc>
                <a:spcPct val="120000"/>
              </a:lnSpc>
              <a:spcBef>
                <a:spcPct val="20000"/>
              </a:spcBef>
              <a:spcAft>
                <a:spcPct val="20000"/>
              </a:spcAft>
              <a:buClr>
                <a:schemeClr val="accent2"/>
              </a:buClr>
              <a:buFont typeface="Wingdings" panose="05000000000000000000" pitchFamily="2" charset="2"/>
              <a:buNone/>
              <a:defRPr sz="2600" b="1">
                <a:solidFill>
                  <a:srgbClr val="003399"/>
                </a:solidFill>
                <a:latin typeface="+mn-lt"/>
                <a:ea typeface="+mn-ea"/>
                <a:cs typeface="+mn-cs"/>
              </a:defRPr>
            </a:lvl1pPr>
            <a:lvl2pPr marL="908050" indent="-436880" algn="l" rtl="0" fontAlgn="base">
              <a:spcBef>
                <a:spcPct val="20000"/>
              </a:spcBef>
              <a:spcAft>
                <a:spcPct val="0"/>
              </a:spcAft>
              <a:buClr>
                <a:schemeClr val="accent2"/>
              </a:buClr>
              <a:buSzPct val="80000"/>
              <a:buFont typeface="Wingdings" panose="05000000000000000000" pitchFamily="2" charset="2"/>
              <a:buChar char="u"/>
              <a:defRPr sz="2400" b="1">
                <a:solidFill>
                  <a:schemeClr val="tx1"/>
                </a:solidFill>
                <a:latin typeface="+mn-lt"/>
                <a:ea typeface="楷体_GB2312" pitchFamily="49" charset="-122"/>
              </a:defRPr>
            </a:lvl2pPr>
            <a:lvl3pPr marL="1304925" indent="-395605" algn="l" rtl="0" fontAlgn="base">
              <a:spcBef>
                <a:spcPct val="20000"/>
              </a:spcBef>
              <a:spcAft>
                <a:spcPct val="0"/>
              </a:spcAft>
              <a:buClr>
                <a:schemeClr val="accent2"/>
              </a:buClr>
              <a:buSzPct val="80000"/>
              <a:buFont typeface="Wingdings" panose="05000000000000000000" pitchFamily="2" charset="2"/>
              <a:buChar char="l"/>
              <a:defRPr sz="2300">
                <a:solidFill>
                  <a:schemeClr val="tx1"/>
                </a:solidFill>
                <a:latin typeface="+mn-lt"/>
                <a:ea typeface="宋体" panose="02010600030101010101" pitchFamily="2" charset="-122"/>
              </a:defRPr>
            </a:lvl3pPr>
            <a:lvl4pPr marL="1694180" indent="-387350" algn="l" rtl="0" fontAlgn="base">
              <a:spcBef>
                <a:spcPct val="20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4pPr>
            <a:lvl5pPr marL="20942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5pPr>
            <a:lvl6pPr marL="25514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6pPr>
            <a:lvl7pPr marL="30086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7pPr>
            <a:lvl8pPr marL="34658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8pPr>
            <a:lvl9pPr marL="39230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9pPr>
          </a:lstStyle>
          <a:p>
            <a:pPr>
              <a:spcBef>
                <a:spcPts val="0"/>
              </a:spcBef>
              <a:spcAft>
                <a:spcPts val="0"/>
              </a:spcAft>
            </a:pPr>
            <a:r>
              <a:rPr lang="en-US" altLang="zh-CN" sz="1800" kern="0" dirty="0">
                <a:solidFill>
                  <a:srgbClr val="002060"/>
                </a:solidFill>
                <a:latin typeface="微软雅黑" panose="020B0503020204020204" charset="-122"/>
                <a:ea typeface="微软雅黑" panose="020B0503020204020204" charset="-122"/>
                <a:cs typeface="微软雅黑" panose="020B0503020204020204" charset="-122"/>
              </a:rPr>
              <a:t>Chaoyi Hu, </a:t>
            </a:r>
            <a:r>
              <a:rPr lang="en-US" altLang="zh-CN" sz="1800" kern="0" dirty="0" err="1">
                <a:solidFill>
                  <a:srgbClr val="002060"/>
                </a:solidFill>
                <a:latin typeface="微软雅黑" panose="020B0503020204020204" charset="-122"/>
                <a:ea typeface="微软雅黑" panose="020B0503020204020204" charset="-122"/>
                <a:cs typeface="微软雅黑" panose="020B0503020204020204" charset="-122"/>
              </a:rPr>
              <a:t>Tianyi</a:t>
            </a:r>
            <a:r>
              <a:rPr lang="en-US" altLang="zh-CN" sz="1800" kern="0" dirty="0">
                <a:solidFill>
                  <a:srgbClr val="002060"/>
                </a:solidFill>
                <a:latin typeface="微软雅黑" panose="020B0503020204020204" charset="-122"/>
                <a:ea typeface="微软雅黑" panose="020B0503020204020204" charset="-122"/>
                <a:cs typeface="微软雅黑" panose="020B0503020204020204" charset="-122"/>
              </a:rPr>
              <a:t> Hu, </a:t>
            </a:r>
            <a:r>
              <a:rPr lang="en-US" altLang="zh-CN" sz="1800" kern="0" dirty="0" err="1">
                <a:solidFill>
                  <a:srgbClr val="002060"/>
                </a:solidFill>
                <a:latin typeface="微软雅黑" panose="020B0503020204020204" charset="-122"/>
                <a:ea typeface="微软雅黑" panose="020B0503020204020204" charset="-122"/>
                <a:cs typeface="微软雅黑" panose="020B0503020204020204" charset="-122"/>
              </a:rPr>
              <a:t>Xingyue</a:t>
            </a:r>
            <a:r>
              <a:rPr lang="en-US" altLang="zh-CN" sz="1800" kern="0" dirty="0">
                <a:solidFill>
                  <a:srgbClr val="002060"/>
                </a:solidFill>
                <a:latin typeface="微软雅黑" panose="020B0503020204020204" charset="-122"/>
                <a:ea typeface="微软雅黑" panose="020B0503020204020204" charset="-122"/>
                <a:cs typeface="微软雅黑" panose="020B0503020204020204" charset="-122"/>
              </a:rPr>
              <a:t> Wang, </a:t>
            </a:r>
            <a:r>
              <a:rPr lang="en-US" altLang="zh-CN" sz="1800" kern="0" dirty="0" err="1">
                <a:solidFill>
                  <a:srgbClr val="002060"/>
                </a:solidFill>
                <a:latin typeface="微软雅黑" panose="020B0503020204020204" charset="-122"/>
                <a:ea typeface="微软雅黑" panose="020B0503020204020204" charset="-122"/>
                <a:cs typeface="微软雅黑" panose="020B0503020204020204" charset="-122"/>
              </a:rPr>
              <a:t>Zejun</a:t>
            </a:r>
            <a:r>
              <a:rPr lang="en-US" altLang="zh-CN" sz="1800" kern="0" dirty="0">
                <a:solidFill>
                  <a:srgbClr val="002060"/>
                </a:solidFill>
                <a:latin typeface="微软雅黑" panose="020B0503020204020204" charset="-122"/>
                <a:ea typeface="微软雅黑" panose="020B0503020204020204" charset="-122"/>
                <a:cs typeface="微软雅黑" panose="020B0503020204020204" charset="-122"/>
              </a:rPr>
              <a:t> Yan</a:t>
            </a:r>
            <a:endParaRPr lang="zh-CN" altLang="en-US" sz="1800" kern="0" dirty="0">
              <a:solidFill>
                <a:srgbClr val="002060"/>
              </a:solidFill>
              <a:latin typeface="微软雅黑" panose="020B0503020204020204" charset="-122"/>
              <a:ea typeface="微软雅黑" panose="020B0503020204020204" charset="-122"/>
              <a:cs typeface="微软雅黑" panose="020B0503020204020204" charset="-122"/>
            </a:endParaRPr>
          </a:p>
        </p:txBody>
      </p:sp>
      <p:pic>
        <p:nvPicPr>
          <p:cNvPr id="6" name="Picture 2"/>
          <p:cNvPicPr>
            <a:picLocks noChangeAspect="1" noChangeArrowheads="1"/>
          </p:cNvPicPr>
          <p:nvPr/>
        </p:nvPicPr>
        <p:blipFill>
          <a:blip r:embed="rId3" cstate="print"/>
          <a:srcRect/>
          <a:stretch>
            <a:fillRect/>
          </a:stretch>
        </p:blipFill>
        <p:spPr bwMode="auto">
          <a:xfrm>
            <a:off x="8387878" y="281286"/>
            <a:ext cx="433388" cy="423862"/>
          </a:xfrm>
          <a:prstGeom prst="rect">
            <a:avLst/>
          </a:prstGeom>
          <a:noFill/>
        </p:spPr>
      </p:pic>
      <p:pic>
        <p:nvPicPr>
          <p:cNvPr id="7" name="Picture 3"/>
          <p:cNvPicPr>
            <a:picLocks noChangeAspect="1" noChangeArrowheads="1"/>
          </p:cNvPicPr>
          <p:nvPr/>
        </p:nvPicPr>
        <p:blipFill>
          <a:blip r:embed="rId4" cstate="print"/>
          <a:srcRect/>
          <a:stretch>
            <a:fillRect/>
          </a:stretch>
        </p:blipFill>
        <p:spPr bwMode="auto">
          <a:xfrm>
            <a:off x="6516216" y="260648"/>
            <a:ext cx="1800225" cy="47307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17161"/>
    </mc:Choice>
    <mc:Fallback xmlns="">
      <p:transition spd="slow" advTm="171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75" y="4742180"/>
            <a:ext cx="2340610" cy="935990"/>
          </a:xfrm>
          <a:prstGeom prst="rect">
            <a:avLst/>
          </a:prstGeom>
        </p:spPr>
      </p:pic>
      <p:sp>
        <p:nvSpPr>
          <p:cNvPr id="28" name="矩形: 圆角 27"/>
          <p:cNvSpPr/>
          <p:nvPr/>
        </p:nvSpPr>
        <p:spPr>
          <a:xfrm>
            <a:off x="340995" y="1414145"/>
            <a:ext cx="3109595" cy="1544320"/>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图片 13"/>
          <p:cNvPicPr>
            <a:picLocks noChangeAspect="1"/>
          </p:cNvPicPr>
          <p:nvPr/>
        </p:nvPicPr>
        <p:blipFill>
          <a:blip r:embed="rId4"/>
          <a:stretch>
            <a:fillRect/>
          </a:stretch>
        </p:blipFill>
        <p:spPr>
          <a:xfrm>
            <a:off x="2604135" y="3742055"/>
            <a:ext cx="1660525" cy="981710"/>
          </a:xfrm>
          <a:prstGeom prst="rect">
            <a:avLst/>
          </a:prstGeom>
        </p:spPr>
      </p:pic>
      <p:pic>
        <p:nvPicPr>
          <p:cNvPr id="4" name="图片 3" descr="图表&#10;&#10;描述已自动生成"/>
          <p:cNvPicPr/>
          <p:nvPr/>
        </p:nvPicPr>
        <p:blipFill>
          <a:blip r:embed="rId5" cstate="print">
            <a:extLst>
              <a:ext uri="{28A0092B-C50C-407E-A947-70E740481C1C}">
                <a14:useLocalDpi xmlns:a14="http://schemas.microsoft.com/office/drawing/2010/main" val="0"/>
              </a:ext>
            </a:extLst>
          </a:blip>
          <a:stretch>
            <a:fillRect/>
          </a:stretch>
        </p:blipFill>
        <p:spPr>
          <a:xfrm>
            <a:off x="6006465" y="3507740"/>
            <a:ext cx="2520315" cy="1098550"/>
          </a:xfrm>
          <a:prstGeom prst="rect">
            <a:avLst/>
          </a:prstGeom>
        </p:spPr>
      </p:pic>
      <p:pic>
        <p:nvPicPr>
          <p:cNvPr id="6" name="图片 5"/>
          <p:cNvPicPr>
            <a:picLocks noChangeAspect="1"/>
          </p:cNvPicPr>
          <p:nvPr/>
        </p:nvPicPr>
        <p:blipFill>
          <a:blip r:embed="rId6"/>
          <a:stretch>
            <a:fillRect/>
          </a:stretch>
        </p:blipFill>
        <p:spPr>
          <a:xfrm>
            <a:off x="1850390" y="1474470"/>
            <a:ext cx="1445260" cy="1145540"/>
          </a:xfrm>
          <a:prstGeom prst="rect">
            <a:avLst/>
          </a:prstGeom>
        </p:spPr>
      </p:pic>
      <p:pic>
        <p:nvPicPr>
          <p:cNvPr id="10" name="图片 9"/>
          <p:cNvPicPr/>
          <p:nvPr/>
        </p:nvPicPr>
        <p:blipFill>
          <a:blip r:embed="rId7"/>
          <a:stretch>
            <a:fillRect/>
          </a:stretch>
        </p:blipFill>
        <p:spPr>
          <a:xfrm>
            <a:off x="3344545" y="3707765"/>
            <a:ext cx="1660525" cy="1016000"/>
          </a:xfrm>
          <a:prstGeom prst="rect">
            <a:avLst/>
          </a:prstGeom>
        </p:spPr>
      </p:pic>
      <p:pic>
        <p:nvPicPr>
          <p:cNvPr id="11" name="图片 10"/>
          <p:cNvPicPr/>
          <p:nvPr/>
        </p:nvPicPr>
        <p:blipFill>
          <a:blip r:embed="rId8"/>
          <a:stretch>
            <a:fillRect/>
          </a:stretch>
        </p:blipFill>
        <p:spPr>
          <a:xfrm>
            <a:off x="2585085" y="4758690"/>
            <a:ext cx="1560195" cy="953770"/>
          </a:xfrm>
          <a:prstGeom prst="rect">
            <a:avLst/>
          </a:prstGeom>
        </p:spPr>
      </p:pic>
      <p:pic>
        <p:nvPicPr>
          <p:cNvPr id="12" name="图片 11"/>
          <p:cNvPicPr/>
          <p:nvPr/>
        </p:nvPicPr>
        <p:blipFill>
          <a:blip r:embed="rId9"/>
          <a:stretch>
            <a:fillRect/>
          </a:stretch>
        </p:blipFill>
        <p:spPr>
          <a:xfrm>
            <a:off x="514985" y="1503045"/>
            <a:ext cx="1377950" cy="1071245"/>
          </a:xfrm>
          <a:prstGeom prst="rect">
            <a:avLst/>
          </a:prstGeom>
          <a:noFill/>
          <a:ln>
            <a:noFill/>
          </a:ln>
        </p:spPr>
      </p:pic>
      <p:pic>
        <p:nvPicPr>
          <p:cNvPr id="15" name="图片 14"/>
          <p:cNvPicPr/>
          <p:nvPr/>
        </p:nvPicPr>
        <p:blipFill>
          <a:blip r:embed="rId10"/>
          <a:stretch>
            <a:fillRect/>
          </a:stretch>
        </p:blipFill>
        <p:spPr>
          <a:xfrm>
            <a:off x="4152900" y="4893310"/>
            <a:ext cx="656590" cy="684530"/>
          </a:xfrm>
          <a:prstGeom prst="rect">
            <a:avLst/>
          </a:prstGeom>
        </p:spPr>
      </p:pic>
      <p:pic>
        <p:nvPicPr>
          <p:cNvPr id="16" name="图片 15"/>
          <p:cNvPicPr/>
          <p:nvPr/>
        </p:nvPicPr>
        <p:blipFill>
          <a:blip r:embed="rId11" cstate="print">
            <a:extLst>
              <a:ext uri="{28A0092B-C50C-407E-A947-70E740481C1C}">
                <a14:useLocalDpi xmlns:a14="http://schemas.microsoft.com/office/drawing/2010/main" val="0"/>
              </a:ext>
            </a:extLst>
          </a:blip>
          <a:srcRect/>
          <a:stretch>
            <a:fillRect/>
          </a:stretch>
        </p:blipFill>
        <p:spPr>
          <a:xfrm>
            <a:off x="422275" y="3696970"/>
            <a:ext cx="2162810" cy="1016000"/>
          </a:xfrm>
          <a:prstGeom prst="rect">
            <a:avLst/>
          </a:prstGeom>
          <a:noFill/>
          <a:ln>
            <a:noFill/>
          </a:ln>
        </p:spPr>
      </p:pic>
      <p:pic>
        <p:nvPicPr>
          <p:cNvPr id="17" name="图片 16"/>
          <p:cNvPicPr/>
          <p:nvPr/>
        </p:nvPicPr>
        <p:blipFill>
          <a:blip r:embed="rId12" cstate="print">
            <a:extLst>
              <a:ext uri="{28A0092B-C50C-407E-A947-70E740481C1C}">
                <a14:useLocalDpi xmlns:a14="http://schemas.microsoft.com/office/drawing/2010/main" val="0"/>
              </a:ext>
            </a:extLst>
          </a:blip>
          <a:srcRect/>
          <a:stretch>
            <a:fillRect/>
          </a:stretch>
        </p:blipFill>
        <p:spPr>
          <a:xfrm>
            <a:off x="6062980" y="4651375"/>
            <a:ext cx="1144905" cy="932180"/>
          </a:xfrm>
          <a:prstGeom prst="rect">
            <a:avLst/>
          </a:prstGeom>
          <a:noFill/>
          <a:ln>
            <a:noFill/>
          </a:ln>
        </p:spPr>
      </p:pic>
      <p:pic>
        <p:nvPicPr>
          <p:cNvPr id="19" name="图片 18"/>
          <p:cNvPicPr>
            <a:picLocks noChangeAspect="1"/>
          </p:cNvPicPr>
          <p:nvPr/>
        </p:nvPicPr>
        <p:blipFill>
          <a:blip r:embed="rId13"/>
          <a:stretch>
            <a:fillRect/>
          </a:stretch>
        </p:blipFill>
        <p:spPr>
          <a:xfrm>
            <a:off x="6416675" y="1532890"/>
            <a:ext cx="1892935" cy="1151890"/>
          </a:xfrm>
          <a:prstGeom prst="rect">
            <a:avLst/>
          </a:prstGeom>
        </p:spPr>
      </p:pic>
      <p:sp>
        <p:nvSpPr>
          <p:cNvPr id="20" name="文本框 19"/>
          <p:cNvSpPr txBox="1"/>
          <p:nvPr/>
        </p:nvSpPr>
        <p:spPr>
          <a:xfrm>
            <a:off x="790575" y="2444453"/>
            <a:ext cx="2204720" cy="523220"/>
          </a:xfrm>
          <a:prstGeom prst="rect">
            <a:avLst/>
          </a:prstGeom>
          <a:noFill/>
        </p:spPr>
        <p:txBody>
          <a:bodyPr wrap="square" rtlCol="0">
            <a:spAutoFit/>
          </a:bodyPr>
          <a:lstStyle/>
          <a:p>
            <a:pPr algn="ctr"/>
            <a:r>
              <a:rPr lang="en-US" altLang="zh-CN" sz="1400" b="1" dirty="0"/>
              <a:t>Data preprocessing and quality control</a:t>
            </a:r>
            <a:endParaRPr lang="zh-CN" altLang="en-US" sz="1400" b="1" dirty="0"/>
          </a:p>
        </p:txBody>
      </p:sp>
      <p:sp>
        <p:nvSpPr>
          <p:cNvPr id="22" name="文本框 21"/>
          <p:cNvSpPr txBox="1"/>
          <p:nvPr/>
        </p:nvSpPr>
        <p:spPr>
          <a:xfrm>
            <a:off x="290193" y="5630763"/>
            <a:ext cx="4923157" cy="523220"/>
          </a:xfrm>
          <a:prstGeom prst="rect">
            <a:avLst/>
          </a:prstGeom>
          <a:noFill/>
        </p:spPr>
        <p:txBody>
          <a:bodyPr wrap="square" rtlCol="0">
            <a:spAutoFit/>
          </a:bodyPr>
          <a:lstStyle/>
          <a:p>
            <a:pPr algn="ctr"/>
            <a:r>
              <a:rPr lang="en-US" altLang="zh-CN" sz="1400" b="1" dirty="0"/>
              <a:t>Exploratory analysis, visualization, building and testing models on a baseline dataset</a:t>
            </a:r>
            <a:endParaRPr lang="zh-CN" altLang="en-US" sz="1400" b="1" dirty="0"/>
          </a:p>
        </p:txBody>
      </p:sp>
      <p:sp>
        <p:nvSpPr>
          <p:cNvPr id="25" name="文本框 24"/>
          <p:cNvSpPr txBox="1"/>
          <p:nvPr/>
        </p:nvSpPr>
        <p:spPr>
          <a:xfrm>
            <a:off x="6006465" y="5754032"/>
            <a:ext cx="2602230" cy="307777"/>
          </a:xfrm>
          <a:prstGeom prst="rect">
            <a:avLst/>
          </a:prstGeom>
          <a:noFill/>
        </p:spPr>
        <p:txBody>
          <a:bodyPr wrap="square" rtlCol="0">
            <a:spAutoFit/>
          </a:bodyPr>
          <a:lstStyle/>
          <a:p>
            <a:pPr algn="ctr"/>
            <a:r>
              <a:rPr lang="en-US" altLang="zh-CN" sz="1400" b="1" dirty="0"/>
              <a:t>On multiple subjects</a:t>
            </a:r>
          </a:p>
        </p:txBody>
      </p:sp>
      <p:pic>
        <p:nvPicPr>
          <p:cNvPr id="26" name="图片 25"/>
          <p:cNvPicPr/>
          <p:nvPr/>
        </p:nvPicPr>
        <p:blipFill>
          <a:blip r:embed="rId14" cstate="print">
            <a:extLst>
              <a:ext uri="{28A0092B-C50C-407E-A947-70E740481C1C}">
                <a14:useLocalDpi xmlns:a14="http://schemas.microsoft.com/office/drawing/2010/main" val="0"/>
              </a:ext>
            </a:extLst>
          </a:blip>
          <a:srcRect/>
          <a:stretch>
            <a:fillRect/>
          </a:stretch>
        </p:blipFill>
        <p:spPr>
          <a:xfrm>
            <a:off x="7436485" y="4668520"/>
            <a:ext cx="1228725" cy="932180"/>
          </a:xfrm>
          <a:prstGeom prst="rect">
            <a:avLst/>
          </a:prstGeom>
          <a:noFill/>
          <a:ln>
            <a:noFill/>
          </a:ln>
        </p:spPr>
      </p:pic>
      <p:sp>
        <p:nvSpPr>
          <p:cNvPr id="27" name="文本框 26"/>
          <p:cNvSpPr txBox="1"/>
          <p:nvPr/>
        </p:nvSpPr>
        <p:spPr>
          <a:xfrm>
            <a:off x="4436745" y="2672715"/>
            <a:ext cx="4090035" cy="307777"/>
          </a:xfrm>
          <a:prstGeom prst="rect">
            <a:avLst/>
          </a:prstGeom>
          <a:noFill/>
        </p:spPr>
        <p:txBody>
          <a:bodyPr wrap="square" rtlCol="0">
            <a:spAutoFit/>
          </a:bodyPr>
          <a:lstStyle/>
          <a:p>
            <a:pPr algn="ctr"/>
            <a:r>
              <a:rPr lang="en-US" altLang="zh-CN" sz="1400" b="1" dirty="0"/>
              <a:t>On one single subject</a:t>
            </a:r>
            <a:endParaRPr lang="zh-CN" altLang="en-US" sz="1400" b="1" dirty="0"/>
          </a:p>
        </p:txBody>
      </p:sp>
      <p:sp>
        <p:nvSpPr>
          <p:cNvPr id="29" name="矩形: 圆角 28"/>
          <p:cNvSpPr/>
          <p:nvPr/>
        </p:nvSpPr>
        <p:spPr>
          <a:xfrm>
            <a:off x="4197985" y="1412875"/>
            <a:ext cx="4612640" cy="1544320"/>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矩形: 圆角 29"/>
          <p:cNvSpPr/>
          <p:nvPr/>
        </p:nvSpPr>
        <p:spPr>
          <a:xfrm>
            <a:off x="5701030" y="3494405"/>
            <a:ext cx="3109595" cy="2698750"/>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矩形: 圆角 30"/>
          <p:cNvSpPr/>
          <p:nvPr/>
        </p:nvSpPr>
        <p:spPr>
          <a:xfrm>
            <a:off x="340995" y="3488055"/>
            <a:ext cx="4821555" cy="2704465"/>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箭头: 下 31"/>
          <p:cNvSpPr/>
          <p:nvPr/>
        </p:nvSpPr>
        <p:spPr>
          <a:xfrm>
            <a:off x="1190625" y="3058160"/>
            <a:ext cx="281305" cy="359410"/>
          </a:xfrm>
          <a:prstGeom prst="down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箭头: 下 34"/>
          <p:cNvSpPr/>
          <p:nvPr/>
        </p:nvSpPr>
        <p:spPr>
          <a:xfrm rot="10800000">
            <a:off x="4323715" y="3058160"/>
            <a:ext cx="281305" cy="359410"/>
          </a:xfrm>
          <a:prstGeom prst="down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箭头: 下 35"/>
          <p:cNvSpPr/>
          <p:nvPr/>
        </p:nvSpPr>
        <p:spPr>
          <a:xfrm>
            <a:off x="7882255" y="3058160"/>
            <a:ext cx="281305" cy="359410"/>
          </a:xfrm>
          <a:prstGeom prst="down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0" name="图片 39"/>
          <p:cNvPicPr>
            <a:picLocks noChangeAspect="1"/>
          </p:cNvPicPr>
          <p:nvPr/>
        </p:nvPicPr>
        <p:blipFill>
          <a:blip r:embed="rId15"/>
          <a:stretch>
            <a:fillRect/>
          </a:stretch>
        </p:blipFill>
        <p:spPr>
          <a:xfrm>
            <a:off x="4726305" y="1520190"/>
            <a:ext cx="1571625" cy="1204595"/>
          </a:xfrm>
          <a:prstGeom prst="rect">
            <a:avLst/>
          </a:prstGeom>
        </p:spPr>
      </p:pic>
      <p:sp>
        <p:nvSpPr>
          <p:cNvPr id="5" name="标题 4"/>
          <p:cNvSpPr>
            <a:spLocks noGrp="1"/>
          </p:cNvSpPr>
          <p:nvPr>
            <p:ph type="title"/>
          </p:nvPr>
        </p:nvSpPr>
        <p:spPr>
          <a:xfrm>
            <a:off x="333375" y="548640"/>
            <a:ext cx="7772400" cy="610870"/>
          </a:xfrm>
        </p:spPr>
        <p:txBody>
          <a:bodyPr/>
          <a:lstStyle/>
          <a:p>
            <a:r>
              <a:rPr lang="en-US" altLang="zh-CN" dirty="0">
                <a:latin typeface="微软雅黑" panose="020B0503020204020204" charset="-122"/>
                <a:ea typeface="微软雅黑" panose="020B0503020204020204" charset="-122"/>
              </a:rPr>
              <a:t>Objectives and design</a:t>
            </a:r>
            <a:endParaRPr lang="zh-CN" altLang="en-US" dirty="0">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Contents</a:t>
            </a:r>
            <a:endParaRPr lang="zh-CN" altLang="en-US" dirty="0">
              <a:latin typeface="微软雅黑" panose="020B0503020204020204" charset="-122"/>
              <a:ea typeface="微软雅黑" panose="020B0503020204020204" charset="-122"/>
            </a:endParaRPr>
          </a:p>
        </p:txBody>
      </p:sp>
      <p:sp>
        <p:nvSpPr>
          <p:cNvPr id="6" name="内容占位符 5"/>
          <p:cNvSpPr>
            <a:spLocks noGrp="1"/>
          </p:cNvSpPr>
          <p:nvPr>
            <p:ph idx="1"/>
          </p:nvPr>
        </p:nvSpPr>
        <p:spPr>
          <a:xfrm>
            <a:off x="611504" y="1412875"/>
            <a:ext cx="7129145" cy="4752975"/>
          </a:xfrm>
        </p:spPr>
        <p:txBody>
          <a:bodyPr/>
          <a:lstStyle/>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Background</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Objectives and design</a:t>
            </a:r>
          </a:p>
          <a:p>
            <a:pPr>
              <a:buFont typeface="Wingdings" panose="05000000000000000000" charset="0"/>
              <a:buChar char="Ø"/>
            </a:pPr>
            <a:r>
              <a:rPr kumimoji="1" lang="en-US" altLang="zh-CN" sz="2400" dirty="0">
                <a:latin typeface="微软雅黑" panose="020B0503020204020204" charset="-122"/>
                <a:ea typeface="微软雅黑" panose="020B0503020204020204" charset="-122"/>
              </a:rPr>
              <a:t>Significance</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Methods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Results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Conclusion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Discussion</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11</a:t>
            </a:fld>
            <a:endParaRPr lang="en-US" altLang="zh-CN" dirty="0">
              <a:solidFill>
                <a:srgbClr val="000000"/>
              </a:solidFill>
            </a:endParaRPr>
          </a:p>
        </p:txBody>
      </p:sp>
    </p:spTree>
    <p:extLst>
      <p:ext uri="{BB962C8B-B14F-4D97-AF65-F5344CB8AC3E}">
        <p14:creationId xmlns:p14="http://schemas.microsoft.com/office/powerpoint/2010/main" val="1329483952"/>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Significance</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12</a:t>
            </a:fld>
            <a:endParaRPr lang="en-US" altLang="zh-CN" dirty="0">
              <a:solidFill>
                <a:srgbClr val="000000"/>
              </a:solidFill>
            </a:endParaRPr>
          </a:p>
        </p:txBody>
      </p:sp>
      <p:sp>
        <p:nvSpPr>
          <p:cNvPr id="6" name="内容占位符 5"/>
          <p:cNvSpPr>
            <a:spLocks noGrp="1"/>
          </p:cNvSpPr>
          <p:nvPr>
            <p:ph idx="1"/>
          </p:nvPr>
        </p:nvSpPr>
        <p:spPr>
          <a:xfrm>
            <a:off x="569595" y="1513205"/>
            <a:ext cx="8004810" cy="4752975"/>
          </a:xfrm>
        </p:spPr>
        <p:txBody>
          <a:bodyPr/>
          <a:lstStyle/>
          <a:p>
            <a:pPr algn="l">
              <a:lnSpc>
                <a:spcPct val="150000"/>
              </a:lnSpc>
              <a:buFont typeface="Wingdings" panose="05000000000000000000" charset="0"/>
              <a:buChar char="Ø"/>
            </a:pPr>
            <a:r>
              <a:rPr kumimoji="1" lang="en-US" altLang="zh-CN" sz="2000" dirty="0">
                <a:latin typeface="微软雅黑" panose="020B0503020204020204" charset="-122"/>
                <a:ea typeface="微软雅黑" panose="020B0503020204020204" charset="-122"/>
                <a:sym typeface="+mn-ea"/>
              </a:rPr>
              <a:t>From an application perspective,</a:t>
            </a:r>
          </a:p>
          <a:p>
            <a:pPr lvl="1">
              <a:lnSpc>
                <a:spcPct val="150000"/>
              </a:lnSpc>
              <a:buFont typeface="Wingdings" panose="05000000000000000000" charset="0"/>
              <a:buChar char="Ø"/>
            </a:pPr>
            <a:r>
              <a:rPr kumimoji="1" lang="en-US" altLang="zh-CN" sz="1800" dirty="0">
                <a:latin typeface="微软雅黑" panose="020B0503020204020204" charset="-122"/>
                <a:ea typeface="微软雅黑" panose="020B0503020204020204" charset="-122"/>
                <a:sym typeface="+mn-ea"/>
              </a:rPr>
              <a:t>H</a:t>
            </a:r>
            <a:r>
              <a:rPr kumimoji="1" lang="en-US" altLang="zh-CN" sz="1800" dirty="0">
                <a:solidFill>
                  <a:schemeClr val="tx1"/>
                </a:solidFill>
                <a:latin typeface="微软雅黑" panose="020B0503020204020204" charset="-122"/>
                <a:ea typeface="微软雅黑" panose="020B0503020204020204" charset="-122"/>
                <a:sym typeface="+mn-ea"/>
              </a:rPr>
              <a:t>elp avoid accidents caused by decreased attention level during long-term tasks</a:t>
            </a:r>
          </a:p>
          <a:p>
            <a:pPr>
              <a:lnSpc>
                <a:spcPct val="150000"/>
              </a:lnSpc>
              <a:buFont typeface="Wingdings" panose="05000000000000000000" charset="0"/>
              <a:buChar char="Ø"/>
            </a:pPr>
            <a:r>
              <a:rPr kumimoji="1" lang="en-US" altLang="zh-CN" sz="2200" dirty="0">
                <a:latin typeface="微软雅黑" panose="020B0503020204020204" charset="-122"/>
                <a:ea typeface="微软雅黑" panose="020B0503020204020204" charset="-122"/>
                <a:sym typeface="+mn-ea"/>
              </a:rPr>
              <a:t>From a research perspective,</a:t>
            </a:r>
          </a:p>
          <a:p>
            <a:pPr lvl="1">
              <a:lnSpc>
                <a:spcPct val="150000"/>
              </a:lnSpc>
              <a:buFont typeface="Wingdings" panose="05000000000000000000" charset="0"/>
              <a:buChar char="Ø"/>
            </a:pPr>
            <a:r>
              <a:rPr kumimoji="1" lang="en-US" altLang="zh-CN" sz="1800" dirty="0">
                <a:solidFill>
                  <a:schemeClr val="tx1"/>
                </a:solidFill>
                <a:latin typeface="微软雅黑" panose="020B0503020204020204" charset="-122"/>
                <a:ea typeface="微软雅黑" panose="020B0503020204020204" charset="-122"/>
                <a:sym typeface="+mn-ea"/>
              </a:rPr>
              <a:t>By comparing the performances of different models, this study will provide information to help select and optimize real-time attentional level detection methods.</a:t>
            </a:r>
            <a:endParaRPr kumimoji="1" lang="zh-CN" altLang="en-US" sz="1800" dirty="0">
              <a:solidFill>
                <a:schemeClr val="tx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Contents</a:t>
            </a:r>
            <a:endParaRPr lang="zh-CN" altLang="en-US" dirty="0">
              <a:latin typeface="微软雅黑" panose="020B0503020204020204" charset="-122"/>
              <a:ea typeface="微软雅黑" panose="020B0503020204020204" charset="-122"/>
            </a:endParaRPr>
          </a:p>
        </p:txBody>
      </p:sp>
      <p:sp>
        <p:nvSpPr>
          <p:cNvPr id="6" name="内容占位符 5"/>
          <p:cNvSpPr>
            <a:spLocks noGrp="1"/>
          </p:cNvSpPr>
          <p:nvPr>
            <p:ph idx="1"/>
          </p:nvPr>
        </p:nvSpPr>
        <p:spPr>
          <a:xfrm>
            <a:off x="611504" y="1412875"/>
            <a:ext cx="7129145" cy="4752975"/>
          </a:xfrm>
        </p:spPr>
        <p:txBody>
          <a:bodyPr/>
          <a:lstStyle/>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Background</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Objectives and design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Significance</a:t>
            </a:r>
          </a:p>
          <a:p>
            <a:pPr>
              <a:buFont typeface="Wingdings" panose="05000000000000000000" charset="0"/>
              <a:buChar char="Ø"/>
            </a:pPr>
            <a:r>
              <a:rPr kumimoji="1" lang="en-US" altLang="zh-CN" sz="2400" dirty="0">
                <a:latin typeface="微软雅黑" panose="020B0503020204020204" charset="-122"/>
                <a:ea typeface="微软雅黑" panose="020B0503020204020204" charset="-122"/>
              </a:rPr>
              <a:t>Methods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Results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Conclusion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Discussion</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13</a:t>
            </a:fld>
            <a:endParaRPr lang="en-US" altLang="zh-CN" dirty="0">
              <a:solidFill>
                <a:srgbClr val="000000"/>
              </a:solidFill>
            </a:endParaRPr>
          </a:p>
        </p:txBody>
      </p:sp>
    </p:spTree>
    <p:extLst>
      <p:ext uri="{BB962C8B-B14F-4D97-AF65-F5344CB8AC3E}">
        <p14:creationId xmlns:p14="http://schemas.microsoft.com/office/powerpoint/2010/main" val="1874037951"/>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Methods</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14</a:t>
            </a:fld>
            <a:endParaRPr lang="en-US" altLang="zh-CN" dirty="0">
              <a:solidFill>
                <a:srgbClr val="000000"/>
              </a:solidFill>
            </a:endParaRPr>
          </a:p>
        </p:txBody>
      </p:sp>
      <p:sp>
        <p:nvSpPr>
          <p:cNvPr id="5" name="Rectangle 4"/>
          <p:cNvSpPr/>
          <p:nvPr/>
        </p:nvSpPr>
        <p:spPr>
          <a:xfrm>
            <a:off x="4192546" y="3652211"/>
            <a:ext cx="610526" cy="35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charset="-122"/>
                <a:ea typeface="微软雅黑" panose="020B0503020204020204" charset="-122"/>
              </a:rPr>
              <a:t>L</a:t>
            </a:r>
            <a:endParaRPr lang="en-US" sz="1600" b="1" dirty="0">
              <a:solidFill>
                <a:schemeClr val="tx1"/>
              </a:solidFill>
              <a:latin typeface="微软雅黑" panose="020B0503020204020204" charset="-122"/>
              <a:ea typeface="微软雅黑" panose="020B0503020204020204" charset="-122"/>
            </a:endParaRPr>
          </a:p>
        </p:txBody>
      </p:sp>
      <p:sp>
        <p:nvSpPr>
          <p:cNvPr id="7" name="Rectangle 6"/>
          <p:cNvSpPr/>
          <p:nvPr/>
        </p:nvSpPr>
        <p:spPr>
          <a:xfrm>
            <a:off x="4192546" y="3220163"/>
            <a:ext cx="610526" cy="35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600" b="1" dirty="0">
                <a:solidFill>
                  <a:schemeClr val="tx1"/>
                </a:solidFill>
                <a:latin typeface="微软雅黑" panose="020B0503020204020204" charset="-122"/>
                <a:ea typeface="微软雅黑" panose="020B0503020204020204" charset="-122"/>
              </a:rPr>
              <a:t>M</a:t>
            </a:r>
            <a:endParaRPr lang="en-US" sz="1600" b="1" dirty="0">
              <a:solidFill>
                <a:schemeClr val="tx1"/>
              </a:solidFill>
              <a:latin typeface="微软雅黑" panose="020B0503020204020204" charset="-122"/>
              <a:ea typeface="微软雅黑" panose="020B0503020204020204" charset="-122"/>
            </a:endParaRPr>
          </a:p>
        </p:txBody>
      </p:sp>
      <p:sp>
        <p:nvSpPr>
          <p:cNvPr id="8" name="Rectangle 8"/>
          <p:cNvSpPr/>
          <p:nvPr/>
        </p:nvSpPr>
        <p:spPr>
          <a:xfrm>
            <a:off x="4192546" y="2776586"/>
            <a:ext cx="610526" cy="35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tx1"/>
                </a:solidFill>
                <a:latin typeface="微软雅黑" panose="020B0503020204020204" charset="-122"/>
                <a:ea typeface="微软雅黑" panose="020B0503020204020204" charset="-122"/>
              </a:rPr>
              <a:t>H</a:t>
            </a:r>
            <a:endParaRPr lang="en-US" sz="1600" b="1" dirty="0">
              <a:solidFill>
                <a:schemeClr val="tx1"/>
              </a:solidFill>
              <a:latin typeface="微软雅黑" panose="020B0503020204020204" charset="-122"/>
              <a:ea typeface="微软雅黑" panose="020B0503020204020204" charset="-122"/>
            </a:endParaRPr>
          </a:p>
        </p:txBody>
      </p:sp>
      <p:sp>
        <p:nvSpPr>
          <p:cNvPr id="9" name="Rectangle: Rounded Corners 21"/>
          <p:cNvSpPr/>
          <p:nvPr/>
        </p:nvSpPr>
        <p:spPr>
          <a:xfrm>
            <a:off x="4050240" y="2569588"/>
            <a:ext cx="972022" cy="1658687"/>
          </a:xfrm>
          <a:prstGeom prst="roundRect">
            <a:avLst/>
          </a:prstGeom>
          <a:no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0" name="Rectangle 27"/>
          <p:cNvSpPr/>
          <p:nvPr/>
        </p:nvSpPr>
        <p:spPr>
          <a:xfrm>
            <a:off x="5940516" y="3652211"/>
            <a:ext cx="610526" cy="35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微软雅黑" panose="020B0503020204020204" charset="-122"/>
                <a:ea typeface="微软雅黑" panose="020B0503020204020204" charset="-122"/>
              </a:rPr>
              <a:t>L</a:t>
            </a:r>
          </a:p>
        </p:txBody>
      </p:sp>
      <p:sp>
        <p:nvSpPr>
          <p:cNvPr id="11" name="Rectangle 29"/>
          <p:cNvSpPr/>
          <p:nvPr/>
        </p:nvSpPr>
        <p:spPr>
          <a:xfrm>
            <a:off x="5940516" y="3220163"/>
            <a:ext cx="610526" cy="35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schemeClr val="tx1"/>
                </a:solidFill>
                <a:latin typeface="微软雅黑" panose="020B0503020204020204" charset="-122"/>
                <a:ea typeface="微软雅黑" panose="020B0503020204020204" charset="-122"/>
              </a:rPr>
              <a:t>M</a:t>
            </a:r>
          </a:p>
        </p:txBody>
      </p:sp>
      <p:sp>
        <p:nvSpPr>
          <p:cNvPr id="12" name="Rectangle 31"/>
          <p:cNvSpPr/>
          <p:nvPr/>
        </p:nvSpPr>
        <p:spPr>
          <a:xfrm>
            <a:off x="5940516" y="2776586"/>
            <a:ext cx="610526" cy="35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b="1" dirty="0">
                <a:solidFill>
                  <a:schemeClr val="tx1"/>
                </a:solidFill>
                <a:latin typeface="微软雅黑" panose="020B0503020204020204" charset="-122"/>
                <a:ea typeface="微软雅黑" panose="020B0503020204020204" charset="-122"/>
              </a:rPr>
              <a:t>H</a:t>
            </a:r>
            <a:endParaRPr lang="en-US" sz="1600" b="1" dirty="0">
              <a:solidFill>
                <a:schemeClr val="tx1"/>
              </a:solidFill>
              <a:latin typeface="微软雅黑" panose="020B0503020204020204" charset="-122"/>
              <a:ea typeface="微软雅黑" panose="020B0503020204020204" charset="-122"/>
            </a:endParaRPr>
          </a:p>
        </p:txBody>
      </p:sp>
      <p:sp>
        <p:nvSpPr>
          <p:cNvPr id="13" name="Rectangle: Rounded Corners 33"/>
          <p:cNvSpPr/>
          <p:nvPr/>
        </p:nvSpPr>
        <p:spPr>
          <a:xfrm>
            <a:off x="5798210" y="2569588"/>
            <a:ext cx="972022" cy="1658687"/>
          </a:xfrm>
          <a:prstGeom prst="roundRect">
            <a:avLst/>
          </a:prstGeom>
          <a:no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4" name="Rectangle 35"/>
          <p:cNvSpPr/>
          <p:nvPr/>
        </p:nvSpPr>
        <p:spPr>
          <a:xfrm>
            <a:off x="7632794" y="3652211"/>
            <a:ext cx="610526" cy="35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charset="-122"/>
                <a:ea typeface="微软雅黑" panose="020B0503020204020204" charset="-122"/>
              </a:rPr>
              <a:t>L</a:t>
            </a:r>
            <a:endParaRPr lang="en-US" sz="1600" b="1" dirty="0">
              <a:solidFill>
                <a:schemeClr val="tx1"/>
              </a:solidFill>
              <a:latin typeface="微软雅黑" panose="020B0503020204020204" charset="-122"/>
              <a:ea typeface="微软雅黑" panose="020B0503020204020204" charset="-122"/>
            </a:endParaRPr>
          </a:p>
        </p:txBody>
      </p:sp>
      <p:sp>
        <p:nvSpPr>
          <p:cNvPr id="15" name="Rectangle 37"/>
          <p:cNvSpPr/>
          <p:nvPr/>
        </p:nvSpPr>
        <p:spPr>
          <a:xfrm>
            <a:off x="7632794" y="3220163"/>
            <a:ext cx="610526" cy="35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schemeClr val="tx1"/>
                </a:solidFill>
                <a:latin typeface="微软雅黑" panose="020B0503020204020204" charset="-122"/>
                <a:ea typeface="微软雅黑" panose="020B0503020204020204" charset="-122"/>
              </a:rPr>
              <a:t>M</a:t>
            </a:r>
          </a:p>
        </p:txBody>
      </p:sp>
      <p:sp>
        <p:nvSpPr>
          <p:cNvPr id="16" name="Rectangle 39"/>
          <p:cNvSpPr/>
          <p:nvPr/>
        </p:nvSpPr>
        <p:spPr>
          <a:xfrm>
            <a:off x="7632794" y="2776586"/>
            <a:ext cx="610526" cy="35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微软雅黑" panose="020B0503020204020204" charset="-122"/>
                <a:ea typeface="微软雅黑" panose="020B0503020204020204" charset="-122"/>
              </a:rPr>
              <a:t>H</a:t>
            </a:r>
          </a:p>
        </p:txBody>
      </p:sp>
      <p:sp>
        <p:nvSpPr>
          <p:cNvPr id="17" name="Rectangle: Rounded Corners 41"/>
          <p:cNvSpPr/>
          <p:nvPr/>
        </p:nvSpPr>
        <p:spPr>
          <a:xfrm>
            <a:off x="7490488" y="2569588"/>
            <a:ext cx="972022" cy="1658687"/>
          </a:xfrm>
          <a:prstGeom prst="roundRect">
            <a:avLst/>
          </a:prstGeom>
          <a:noFill/>
          <a:ln w="571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8" name="TextBox 43"/>
          <p:cNvSpPr txBox="1"/>
          <p:nvPr/>
        </p:nvSpPr>
        <p:spPr>
          <a:xfrm>
            <a:off x="3952704" y="1956122"/>
            <a:ext cx="1331838" cy="584775"/>
          </a:xfrm>
          <a:prstGeom prst="rect">
            <a:avLst/>
          </a:prstGeom>
          <a:noFill/>
        </p:spPr>
        <p:txBody>
          <a:bodyPr wrap="square">
            <a:spAutoFit/>
          </a:bodyPr>
          <a:lstStyle/>
          <a:p>
            <a:r>
              <a:rPr lang="en-US" altLang="zh-CN" sz="1600" b="1" dirty="0">
                <a:latin typeface="微软雅黑" panose="020B0503020204020204" charset="-122"/>
                <a:ea typeface="微软雅黑" panose="020B0503020204020204" charset="-122"/>
              </a:rPr>
              <a:t>Difficulty of task</a:t>
            </a:r>
            <a:endParaRPr lang="en-US" sz="1600" b="1" dirty="0">
              <a:latin typeface="微软雅黑" panose="020B0503020204020204" charset="-122"/>
              <a:ea typeface="微软雅黑" panose="020B0503020204020204" charset="-122"/>
            </a:endParaRPr>
          </a:p>
        </p:txBody>
      </p:sp>
      <p:sp>
        <p:nvSpPr>
          <p:cNvPr id="19" name="TextBox 45"/>
          <p:cNvSpPr txBox="1"/>
          <p:nvPr/>
        </p:nvSpPr>
        <p:spPr>
          <a:xfrm>
            <a:off x="5701128" y="1932535"/>
            <a:ext cx="1464197" cy="584775"/>
          </a:xfrm>
          <a:prstGeom prst="rect">
            <a:avLst/>
          </a:prstGeom>
          <a:noFill/>
        </p:spPr>
        <p:txBody>
          <a:bodyPr wrap="square">
            <a:spAutoFit/>
          </a:bodyPr>
          <a:lstStyle/>
          <a:p>
            <a:r>
              <a:rPr lang="en-US" altLang="zh-CN" sz="1600" b="1" dirty="0">
                <a:latin typeface="微软雅黑" panose="020B0503020204020204" charset="-122"/>
                <a:ea typeface="微软雅黑" panose="020B0503020204020204" charset="-122"/>
              </a:rPr>
              <a:t>Attentional level</a:t>
            </a:r>
            <a:endParaRPr lang="en-US" sz="1600" b="1" dirty="0">
              <a:latin typeface="微软雅黑" panose="020B0503020204020204" charset="-122"/>
              <a:ea typeface="微软雅黑" panose="020B0503020204020204" charset="-122"/>
            </a:endParaRPr>
          </a:p>
        </p:txBody>
      </p:sp>
      <p:sp>
        <p:nvSpPr>
          <p:cNvPr id="20" name="TextBox 47"/>
          <p:cNvSpPr txBox="1"/>
          <p:nvPr/>
        </p:nvSpPr>
        <p:spPr>
          <a:xfrm>
            <a:off x="7366865" y="1980129"/>
            <a:ext cx="1636179" cy="584775"/>
          </a:xfrm>
          <a:prstGeom prst="rect">
            <a:avLst/>
          </a:prstGeom>
          <a:noFill/>
        </p:spPr>
        <p:txBody>
          <a:bodyPr wrap="square">
            <a:spAutoFit/>
          </a:bodyPr>
          <a:lstStyle/>
          <a:p>
            <a:r>
              <a:rPr lang="en-US" sz="1600" b="1" dirty="0">
                <a:latin typeface="微软雅黑" panose="020B0503020204020204" charset="-122"/>
                <a:ea typeface="微软雅黑" panose="020B0503020204020204" charset="-122"/>
              </a:rPr>
              <a:t>Classification output</a:t>
            </a:r>
          </a:p>
        </p:txBody>
      </p:sp>
      <p:cxnSp>
        <p:nvCxnSpPr>
          <p:cNvPr id="21" name="Straight Arrow Connector 49"/>
          <p:cNvCxnSpPr>
            <a:cxnSpLocks/>
          </p:cNvCxnSpPr>
          <p:nvPr/>
        </p:nvCxnSpPr>
        <p:spPr>
          <a:xfrm>
            <a:off x="5256386" y="3005186"/>
            <a:ext cx="357477"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50"/>
          <p:cNvCxnSpPr>
            <a:cxnSpLocks/>
          </p:cNvCxnSpPr>
          <p:nvPr/>
        </p:nvCxnSpPr>
        <p:spPr>
          <a:xfrm>
            <a:off x="5256386" y="3448762"/>
            <a:ext cx="357478" cy="0"/>
          </a:xfrm>
          <a:prstGeom prst="straightConnector1">
            <a:avLst/>
          </a:prstGeom>
          <a:ln w="5715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51"/>
          <p:cNvCxnSpPr>
            <a:cxnSpLocks/>
          </p:cNvCxnSpPr>
          <p:nvPr/>
        </p:nvCxnSpPr>
        <p:spPr>
          <a:xfrm>
            <a:off x="5256386" y="3873699"/>
            <a:ext cx="357477"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54"/>
          <p:cNvCxnSpPr>
            <a:cxnSpLocks/>
          </p:cNvCxnSpPr>
          <p:nvPr/>
        </p:nvCxnSpPr>
        <p:spPr>
          <a:xfrm>
            <a:off x="6984578" y="3448762"/>
            <a:ext cx="361495" cy="0"/>
          </a:xfrm>
          <a:prstGeom prst="straightConnector1">
            <a:avLst/>
          </a:prstGeom>
          <a:ln w="5715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26" name="TextBox 76"/>
          <p:cNvSpPr txBox="1"/>
          <p:nvPr/>
        </p:nvSpPr>
        <p:spPr>
          <a:xfrm>
            <a:off x="7346074" y="4993018"/>
            <a:ext cx="1636180" cy="523220"/>
          </a:xfrm>
          <a:prstGeom prst="rect">
            <a:avLst/>
          </a:prstGeom>
          <a:noFill/>
        </p:spPr>
        <p:txBody>
          <a:bodyPr wrap="square">
            <a:spAutoFit/>
          </a:bodyPr>
          <a:lstStyle/>
          <a:p>
            <a:r>
              <a:rPr lang="en-US" sz="1400" b="1" dirty="0">
                <a:latin typeface="微软雅黑" panose="020B0503020204020204" charset="-122"/>
                <a:ea typeface="微软雅黑" panose="020B0503020204020204" charset="-122"/>
              </a:rPr>
              <a:t>Comparing performances</a:t>
            </a:r>
          </a:p>
        </p:txBody>
      </p:sp>
      <p:cxnSp>
        <p:nvCxnSpPr>
          <p:cNvPr id="27" name="Straight Arrow Connector 77"/>
          <p:cNvCxnSpPr>
            <a:cxnSpLocks/>
          </p:cNvCxnSpPr>
          <p:nvPr/>
        </p:nvCxnSpPr>
        <p:spPr>
          <a:xfrm flipH="1">
            <a:off x="7996090" y="4415456"/>
            <a:ext cx="1" cy="523220"/>
          </a:xfrm>
          <a:prstGeom prst="straightConnector1">
            <a:avLst/>
          </a:prstGeom>
          <a:ln w="5715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28" name="TextBox 2"/>
          <p:cNvSpPr txBox="1"/>
          <p:nvPr/>
        </p:nvSpPr>
        <p:spPr>
          <a:xfrm>
            <a:off x="4427062" y="5153816"/>
            <a:ext cx="2411883" cy="738664"/>
          </a:xfrm>
          <a:prstGeom prst="rect">
            <a:avLst/>
          </a:prstGeom>
          <a:noFill/>
        </p:spPr>
        <p:txBody>
          <a:bodyPr wrap="square">
            <a:spAutoFit/>
          </a:bodyPr>
          <a:lstStyle/>
          <a:p>
            <a:r>
              <a:rPr lang="en-US" altLang="zh-CN" sz="1400" b="1" dirty="0">
                <a:latin typeface="微软雅黑" panose="020B0503020204020204" charset="-122"/>
                <a:ea typeface="微软雅黑" panose="020B0503020204020204" charset="-122"/>
              </a:rPr>
              <a:t>Assumption:</a:t>
            </a:r>
          </a:p>
          <a:p>
            <a:r>
              <a:rPr lang="en-US" altLang="zh-CN" sz="1400" b="1" dirty="0">
                <a:latin typeface="微软雅黑" panose="020B0503020204020204" charset="-122"/>
                <a:ea typeface="微软雅黑" panose="020B0503020204020204" charset="-122"/>
              </a:rPr>
              <a:t>L/M/H difficulty -&gt;</a:t>
            </a:r>
          </a:p>
          <a:p>
            <a:r>
              <a:rPr lang="en-US" sz="1400" b="1" dirty="0">
                <a:latin typeface="微软雅黑" panose="020B0503020204020204" charset="-122"/>
                <a:ea typeface="微软雅黑" panose="020B0503020204020204" charset="-122"/>
              </a:rPr>
              <a:t>L/M/H attentional level</a:t>
            </a:r>
          </a:p>
        </p:txBody>
      </p:sp>
      <p:sp>
        <p:nvSpPr>
          <p:cNvPr id="29" name="TextBox 5"/>
          <p:cNvSpPr txBox="1"/>
          <p:nvPr/>
        </p:nvSpPr>
        <p:spPr>
          <a:xfrm>
            <a:off x="4371388" y="4356370"/>
            <a:ext cx="725267" cy="923330"/>
          </a:xfrm>
          <a:prstGeom prst="rect">
            <a:avLst/>
          </a:prstGeom>
          <a:noFill/>
        </p:spPr>
        <p:txBody>
          <a:bodyPr wrap="square" rtlCol="0">
            <a:spAutoFit/>
          </a:bodyPr>
          <a:lstStyle/>
          <a:p>
            <a:r>
              <a:rPr lang="zh-CN" altLang="en-US" sz="5400" b="1" dirty="0">
                <a:latin typeface="微软雅黑" panose="020B0503020204020204" charset="-122"/>
                <a:ea typeface="微软雅黑" panose="020B0503020204020204" charset="-122"/>
              </a:rPr>
              <a:t>？</a:t>
            </a:r>
            <a:endParaRPr lang="en-US" sz="5400" b="1" dirty="0">
              <a:latin typeface="微软雅黑" panose="020B0503020204020204" charset="-122"/>
              <a:ea typeface="微软雅黑" panose="020B0503020204020204" charset="-122"/>
            </a:endParaRPr>
          </a:p>
        </p:txBody>
      </p:sp>
      <p:pic>
        <p:nvPicPr>
          <p:cNvPr id="30" name="图片 29">
            <a:extLst>
              <a:ext uri="{FF2B5EF4-FFF2-40B4-BE49-F238E27FC236}">
                <a16:creationId xmlns:a16="http://schemas.microsoft.com/office/drawing/2014/main" id="{C497DF0C-CE1F-490C-BE99-587121AD2737}"/>
              </a:ext>
            </a:extLst>
          </p:cNvPr>
          <p:cNvPicPr>
            <a:picLocks noChangeAspect="1"/>
          </p:cNvPicPr>
          <p:nvPr/>
        </p:nvPicPr>
        <p:blipFill>
          <a:blip r:embed="rId3"/>
          <a:stretch>
            <a:fillRect/>
          </a:stretch>
        </p:blipFill>
        <p:spPr>
          <a:xfrm>
            <a:off x="242801" y="2521795"/>
            <a:ext cx="3616659" cy="22454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Methods</a:t>
            </a:r>
          </a:p>
        </p:txBody>
      </p:sp>
      <p:sp>
        <p:nvSpPr>
          <p:cNvPr id="4" name="灯片编号占位符 3"/>
          <p:cNvSpPr>
            <a:spLocks noGrp="1"/>
          </p:cNvSpPr>
          <p:nvPr>
            <p:ph type="sldNum" sz="quarter" idx="10"/>
          </p:nvPr>
        </p:nvSpPr>
        <p:spPr>
          <a:xfrm>
            <a:off x="6838950" y="6354445"/>
            <a:ext cx="1529080" cy="387985"/>
          </a:xfrm>
        </p:spPr>
        <p:txBody>
          <a:bodyPr/>
          <a:lstStyle/>
          <a:p>
            <a:fld id="{FD708C13-6EA3-43A6-99A0-9885D34C3980}" type="slidenum">
              <a:rPr lang="en-US" altLang="zh-CN" smtClean="0">
                <a:solidFill>
                  <a:srgbClr val="000000"/>
                </a:solidFill>
              </a:rPr>
              <a:t>15</a:t>
            </a:fld>
            <a:endParaRPr lang="en-US" altLang="zh-CN" dirty="0">
              <a:solidFill>
                <a:srgbClr val="000000"/>
              </a:solidFill>
            </a:endParaRPr>
          </a:p>
        </p:txBody>
      </p:sp>
      <p:pic>
        <p:nvPicPr>
          <p:cNvPr id="3" name="图片 2"/>
          <p:cNvPicPr>
            <a:picLocks noChangeAspect="1"/>
          </p:cNvPicPr>
          <p:nvPr/>
        </p:nvPicPr>
        <p:blipFill>
          <a:blip r:embed="rId5"/>
          <a:stretch>
            <a:fillRect/>
          </a:stretch>
        </p:blipFill>
        <p:spPr>
          <a:xfrm>
            <a:off x="1002306" y="4097687"/>
            <a:ext cx="2561582" cy="1904358"/>
          </a:xfrm>
          <a:prstGeom prst="rect">
            <a:avLst/>
          </a:prstGeom>
        </p:spPr>
      </p:pic>
      <p:pic>
        <p:nvPicPr>
          <p:cNvPr id="6" name="图片 5"/>
          <p:cNvPicPr/>
          <p:nvPr/>
        </p:nvPicPr>
        <p:blipFill>
          <a:blip r:embed="rId6"/>
          <a:stretch>
            <a:fillRect/>
          </a:stretch>
        </p:blipFill>
        <p:spPr>
          <a:xfrm>
            <a:off x="808492" y="1976867"/>
            <a:ext cx="2975610" cy="2032000"/>
          </a:xfrm>
          <a:prstGeom prst="rect">
            <a:avLst/>
          </a:prstGeom>
        </p:spPr>
      </p:pic>
      <p:graphicFrame>
        <p:nvGraphicFramePr>
          <p:cNvPr id="30" name="表格 29"/>
          <p:cNvGraphicFramePr>
            <a:graphicFrameLocks noGrp="1"/>
          </p:cNvGraphicFramePr>
          <p:nvPr>
            <p:custDataLst>
              <p:tags r:id="rId1"/>
            </p:custDataLst>
            <p:extLst>
              <p:ext uri="{D42A27DB-BD31-4B8C-83A1-F6EECF244321}">
                <p14:modId xmlns:p14="http://schemas.microsoft.com/office/powerpoint/2010/main" val="2088485469"/>
              </p:ext>
            </p:extLst>
          </p:nvPr>
        </p:nvGraphicFramePr>
        <p:xfrm>
          <a:off x="5148064" y="4172050"/>
          <a:ext cx="3312369" cy="744855"/>
        </p:xfrm>
        <a:graphic>
          <a:graphicData uri="http://schemas.openxmlformats.org/drawingml/2006/table">
            <a:tbl>
              <a:tblPr firstRow="1" firstCol="1" bandRow="1">
                <a:tableStyleId>{5C22544A-7EE6-4342-B048-85BDC9FD1C3A}</a:tableStyleId>
              </a:tblPr>
              <a:tblGrid>
                <a:gridCol w="510454">
                  <a:extLst>
                    <a:ext uri="{9D8B030D-6E8A-4147-A177-3AD203B41FA5}">
                      <a16:colId xmlns:a16="http://schemas.microsoft.com/office/drawing/2014/main" val="20000"/>
                    </a:ext>
                  </a:extLst>
                </a:gridCol>
                <a:gridCol w="1002941">
                  <a:extLst>
                    <a:ext uri="{9D8B030D-6E8A-4147-A177-3AD203B41FA5}">
                      <a16:colId xmlns:a16="http://schemas.microsoft.com/office/drawing/2014/main" val="20001"/>
                    </a:ext>
                  </a:extLst>
                </a:gridCol>
                <a:gridCol w="904443">
                  <a:extLst>
                    <a:ext uri="{9D8B030D-6E8A-4147-A177-3AD203B41FA5}">
                      <a16:colId xmlns:a16="http://schemas.microsoft.com/office/drawing/2014/main" val="20002"/>
                    </a:ext>
                  </a:extLst>
                </a:gridCol>
                <a:gridCol w="894531">
                  <a:extLst>
                    <a:ext uri="{9D8B030D-6E8A-4147-A177-3AD203B41FA5}">
                      <a16:colId xmlns:a16="http://schemas.microsoft.com/office/drawing/2014/main" val="20003"/>
                    </a:ext>
                  </a:extLst>
                </a:gridCol>
              </a:tblGrid>
              <a:tr h="219075">
                <a:tc>
                  <a:txBody>
                    <a:bodyPr/>
                    <a:lstStyle/>
                    <a:p>
                      <a:pPr marL="0" marR="0" algn="just">
                        <a:lnSpc>
                          <a:spcPct val="120000"/>
                        </a:lnSpc>
                        <a:spcBef>
                          <a:spcPts val="0"/>
                        </a:spcBef>
                        <a:spcAft>
                          <a:spcPts val="0"/>
                        </a:spcAft>
                      </a:pPr>
                      <a:r>
                        <a:rPr lang="en-US" sz="1050" kern="100">
                          <a:effectLst/>
                        </a:rPr>
                        <a:t>N1</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tc>
                  <a:txBody>
                    <a:bodyPr/>
                    <a:lstStyle/>
                    <a:p>
                      <a:pPr marL="0" marR="0" algn="just">
                        <a:lnSpc>
                          <a:spcPct val="120000"/>
                        </a:lnSpc>
                        <a:spcBef>
                          <a:spcPts val="0"/>
                        </a:spcBef>
                        <a:spcAft>
                          <a:spcPts val="0"/>
                        </a:spcAft>
                      </a:pPr>
                      <a:r>
                        <a:rPr lang="en-US" sz="1050" kern="100">
                          <a:effectLst/>
                        </a:rPr>
                        <a:t>F4</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tc>
                  <a:txBody>
                    <a:bodyPr/>
                    <a:lstStyle/>
                    <a:p>
                      <a:pPr marL="0" marR="0" algn="just">
                        <a:lnSpc>
                          <a:spcPct val="120000"/>
                        </a:lnSpc>
                        <a:spcBef>
                          <a:spcPts val="0"/>
                        </a:spcBef>
                        <a:spcAft>
                          <a:spcPts val="0"/>
                        </a:spcAft>
                      </a:pPr>
                      <a:r>
                        <a:rPr lang="en-US" sz="1050" kern="100">
                          <a:effectLst/>
                        </a:rPr>
                        <a:t>F7</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tc>
                  <a:txBody>
                    <a:bodyPr/>
                    <a:lstStyle/>
                    <a:p>
                      <a:pPr marL="0" marR="0" algn="just">
                        <a:lnSpc>
                          <a:spcPct val="120000"/>
                        </a:lnSpc>
                        <a:spcBef>
                          <a:spcPts val="0"/>
                        </a:spcBef>
                        <a:spcAft>
                          <a:spcPts val="0"/>
                        </a:spcAft>
                      </a:pPr>
                      <a:r>
                        <a:rPr lang="en-US" sz="1050" kern="100" dirty="0">
                          <a:effectLst/>
                        </a:rPr>
                        <a:t>F8</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10000"/>
                  </a:ext>
                </a:extLst>
              </a:tr>
              <a:tr h="99973">
                <a:tc>
                  <a:txBody>
                    <a:bodyPr/>
                    <a:lstStyle/>
                    <a:p>
                      <a:pPr marL="0" marR="0" algn="just">
                        <a:lnSpc>
                          <a:spcPct val="120000"/>
                        </a:lnSpc>
                        <a:spcBef>
                          <a:spcPts val="0"/>
                        </a:spcBef>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L</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20000"/>
                        </a:lnSpc>
                        <a:spcBef>
                          <a:spcPts val="0"/>
                        </a:spcBef>
                        <a:spcAft>
                          <a:spcPts val="0"/>
                        </a:spcAft>
                      </a:pPr>
                      <a:r>
                        <a:rPr lang="en-US" sz="1050" kern="100" dirty="0">
                          <a:effectLst/>
                        </a:rPr>
                        <a:t>-9.83487</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a:effectLst/>
                        </a:rPr>
                        <a:t>-9.07869</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-11.6394</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48590">
                <a:tc>
                  <a:txBody>
                    <a:bodyPr/>
                    <a:lstStyle/>
                    <a:p>
                      <a:pPr marL="0" marR="0" algn="just">
                        <a:lnSpc>
                          <a:spcPct val="120000"/>
                        </a:lnSpc>
                        <a:spcBef>
                          <a:spcPts val="0"/>
                        </a:spcBef>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M</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20000"/>
                        </a:lnSpc>
                        <a:spcBef>
                          <a:spcPts val="0"/>
                        </a:spcBef>
                        <a:spcAft>
                          <a:spcPts val="0"/>
                        </a:spcAft>
                      </a:pPr>
                      <a:r>
                        <a:rPr lang="en-US" sz="1050" kern="100" dirty="0">
                          <a:effectLst/>
                        </a:rPr>
                        <a:t>-7.94818</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a:effectLst/>
                        </a:rPr>
                        <a:t>-6.68929</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a:effectLst/>
                        </a:rPr>
                        <a:t>-9.08544</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160655">
                <a:tc>
                  <a:txBody>
                    <a:bodyPr/>
                    <a:lstStyle/>
                    <a:p>
                      <a:pPr marL="0" marR="0" algn="just">
                        <a:lnSpc>
                          <a:spcPct val="120000"/>
                        </a:lnSpc>
                        <a:spcBef>
                          <a:spcPts val="0"/>
                        </a:spcBef>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H</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20000"/>
                        </a:lnSpc>
                        <a:spcBef>
                          <a:spcPts val="0"/>
                        </a:spcBef>
                        <a:spcAft>
                          <a:spcPts val="0"/>
                        </a:spcAft>
                      </a:pPr>
                      <a:r>
                        <a:rPr lang="en-US" sz="1050" kern="100">
                          <a:effectLst/>
                        </a:rPr>
                        <a:t>-5.98145</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-5.6432</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-7.30027</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graphicFrame>
        <p:nvGraphicFramePr>
          <p:cNvPr id="31" name="表格 30"/>
          <p:cNvGraphicFramePr>
            <a:graphicFrameLocks noGrp="1"/>
          </p:cNvGraphicFramePr>
          <p:nvPr>
            <p:custDataLst>
              <p:tags r:id="rId2"/>
            </p:custDataLst>
            <p:extLst>
              <p:ext uri="{D42A27DB-BD31-4B8C-83A1-F6EECF244321}">
                <p14:modId xmlns:p14="http://schemas.microsoft.com/office/powerpoint/2010/main" val="3462616518"/>
              </p:ext>
            </p:extLst>
          </p:nvPr>
        </p:nvGraphicFramePr>
        <p:xfrm>
          <a:off x="3995936" y="5131491"/>
          <a:ext cx="4464497" cy="870554"/>
        </p:xfrm>
        <a:graphic>
          <a:graphicData uri="http://schemas.openxmlformats.org/drawingml/2006/table">
            <a:tbl>
              <a:tblPr firstRow="1" firstCol="1" bandRow="1">
                <a:tableStyleId>{5C22544A-7EE6-4342-B048-85BDC9FD1C3A}</a:tableStyleId>
              </a:tblPr>
              <a:tblGrid>
                <a:gridCol w="381817">
                  <a:extLst>
                    <a:ext uri="{9D8B030D-6E8A-4147-A177-3AD203B41FA5}">
                      <a16:colId xmlns:a16="http://schemas.microsoft.com/office/drawing/2014/main" val="20000"/>
                    </a:ext>
                  </a:extLst>
                </a:gridCol>
                <a:gridCol w="801010">
                  <a:extLst>
                    <a:ext uri="{9D8B030D-6E8A-4147-A177-3AD203B41FA5}">
                      <a16:colId xmlns:a16="http://schemas.microsoft.com/office/drawing/2014/main" val="20001"/>
                    </a:ext>
                  </a:extLst>
                </a:gridCol>
                <a:gridCol w="818261">
                  <a:extLst>
                    <a:ext uri="{9D8B030D-6E8A-4147-A177-3AD203B41FA5}">
                      <a16:colId xmlns:a16="http://schemas.microsoft.com/office/drawing/2014/main" val="20002"/>
                    </a:ext>
                  </a:extLst>
                </a:gridCol>
                <a:gridCol w="814811">
                  <a:extLst>
                    <a:ext uri="{9D8B030D-6E8A-4147-A177-3AD203B41FA5}">
                      <a16:colId xmlns:a16="http://schemas.microsoft.com/office/drawing/2014/main" val="20003"/>
                    </a:ext>
                  </a:extLst>
                </a:gridCol>
                <a:gridCol w="835512">
                  <a:extLst>
                    <a:ext uri="{9D8B030D-6E8A-4147-A177-3AD203B41FA5}">
                      <a16:colId xmlns:a16="http://schemas.microsoft.com/office/drawing/2014/main" val="20004"/>
                    </a:ext>
                  </a:extLst>
                </a:gridCol>
                <a:gridCol w="813086">
                  <a:extLst>
                    <a:ext uri="{9D8B030D-6E8A-4147-A177-3AD203B41FA5}">
                      <a16:colId xmlns:a16="http://schemas.microsoft.com/office/drawing/2014/main" val="20005"/>
                    </a:ext>
                  </a:extLst>
                </a:gridCol>
              </a:tblGrid>
              <a:tr h="209953">
                <a:tc>
                  <a:txBody>
                    <a:bodyPr/>
                    <a:lstStyle/>
                    <a:p>
                      <a:pPr marL="0" marR="0" algn="just">
                        <a:lnSpc>
                          <a:spcPct val="120000"/>
                        </a:lnSpc>
                        <a:spcBef>
                          <a:spcPts val="0"/>
                        </a:spcBef>
                        <a:spcAft>
                          <a:spcPts val="0"/>
                        </a:spcAft>
                      </a:pPr>
                      <a:r>
                        <a:rPr lang="en-US" sz="1050" kern="100" dirty="0">
                          <a:effectLst/>
                        </a:rPr>
                        <a:t>P3</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tc>
                  <a:txBody>
                    <a:bodyPr/>
                    <a:lstStyle/>
                    <a:p>
                      <a:pPr marL="0" marR="0" algn="just">
                        <a:lnSpc>
                          <a:spcPct val="120000"/>
                        </a:lnSpc>
                        <a:spcBef>
                          <a:spcPts val="0"/>
                        </a:spcBef>
                        <a:spcAft>
                          <a:spcPts val="0"/>
                        </a:spcAft>
                      </a:pPr>
                      <a:r>
                        <a:rPr lang="en-US" sz="1050" kern="100" dirty="0" err="1">
                          <a:effectLst/>
                        </a:rPr>
                        <a:t>Fz</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tc>
                  <a:txBody>
                    <a:bodyPr/>
                    <a:lstStyle/>
                    <a:p>
                      <a:pPr marL="0" marR="0" algn="just">
                        <a:lnSpc>
                          <a:spcPct val="120000"/>
                        </a:lnSpc>
                        <a:spcBef>
                          <a:spcPts val="0"/>
                        </a:spcBef>
                        <a:spcAft>
                          <a:spcPts val="0"/>
                        </a:spcAft>
                      </a:pPr>
                      <a:r>
                        <a:rPr lang="en-US" sz="1050" kern="100" dirty="0">
                          <a:effectLst/>
                        </a:rPr>
                        <a:t>F7</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tc>
                  <a:txBody>
                    <a:bodyPr/>
                    <a:lstStyle/>
                    <a:p>
                      <a:pPr marL="0" marR="0" algn="just">
                        <a:lnSpc>
                          <a:spcPct val="120000"/>
                        </a:lnSpc>
                        <a:spcBef>
                          <a:spcPts val="0"/>
                        </a:spcBef>
                        <a:spcAft>
                          <a:spcPts val="0"/>
                        </a:spcAft>
                      </a:pPr>
                      <a:r>
                        <a:rPr lang="en-US" sz="1050" kern="100" dirty="0">
                          <a:effectLst/>
                        </a:rPr>
                        <a:t>F3</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tc>
                  <a:txBody>
                    <a:bodyPr/>
                    <a:lstStyle/>
                    <a:p>
                      <a:pPr marL="0" marR="0" algn="just">
                        <a:lnSpc>
                          <a:spcPct val="120000"/>
                        </a:lnSpc>
                        <a:spcBef>
                          <a:spcPts val="0"/>
                        </a:spcBef>
                        <a:spcAft>
                          <a:spcPts val="0"/>
                        </a:spcAft>
                      </a:pPr>
                      <a:r>
                        <a:rPr lang="en-US" sz="1050" kern="100">
                          <a:effectLst/>
                        </a:rPr>
                        <a:t>FC1</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tc>
                  <a:txBody>
                    <a:bodyPr/>
                    <a:lstStyle/>
                    <a:p>
                      <a:pPr marL="0" marR="0" algn="just">
                        <a:lnSpc>
                          <a:spcPct val="120000"/>
                        </a:lnSpc>
                        <a:spcBef>
                          <a:spcPts val="0"/>
                        </a:spcBef>
                        <a:spcAft>
                          <a:spcPts val="0"/>
                        </a:spcAft>
                      </a:pPr>
                      <a:r>
                        <a:rPr lang="en-US" sz="1050" kern="100" dirty="0">
                          <a:effectLst/>
                        </a:rPr>
                        <a:t>FC2</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10000"/>
                  </a:ext>
                </a:extLst>
              </a:tr>
              <a:tr h="189359">
                <a:tc>
                  <a:txBody>
                    <a:bodyPr/>
                    <a:lstStyle/>
                    <a:p>
                      <a:pPr marL="0" marR="0" algn="just">
                        <a:lnSpc>
                          <a:spcPct val="120000"/>
                        </a:lnSpc>
                        <a:spcBef>
                          <a:spcPts val="0"/>
                        </a:spcBef>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L</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20000"/>
                        </a:lnSpc>
                        <a:spcBef>
                          <a:spcPts val="0"/>
                        </a:spcBef>
                        <a:spcAft>
                          <a:spcPts val="0"/>
                        </a:spcAft>
                      </a:pPr>
                      <a:r>
                        <a:rPr lang="en-US" sz="1050" kern="100" dirty="0">
                          <a:effectLst/>
                        </a:rPr>
                        <a:t>11.17331</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12.05532</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a:effectLst/>
                        </a:rPr>
                        <a:t>10.08901</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a:effectLst/>
                        </a:rPr>
                        <a:t>11.85864</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12.46203</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20869">
                <a:tc>
                  <a:txBody>
                    <a:bodyPr/>
                    <a:lstStyle/>
                    <a:p>
                      <a:pPr marL="0" marR="0" algn="just">
                        <a:lnSpc>
                          <a:spcPct val="120000"/>
                        </a:lnSpc>
                        <a:spcBef>
                          <a:spcPts val="0"/>
                        </a:spcBef>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M</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20000"/>
                        </a:lnSpc>
                        <a:spcBef>
                          <a:spcPts val="0"/>
                        </a:spcBef>
                        <a:spcAft>
                          <a:spcPts val="0"/>
                        </a:spcAft>
                      </a:pPr>
                      <a:r>
                        <a:rPr lang="en-US" sz="1050" kern="100">
                          <a:effectLst/>
                        </a:rPr>
                        <a:t>10.55667</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8.036693</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8.90429</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10.75337</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a:effectLst/>
                        </a:rPr>
                        <a:t>11.39706</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50373">
                <a:tc>
                  <a:txBody>
                    <a:bodyPr/>
                    <a:lstStyle/>
                    <a:p>
                      <a:pPr marL="0" marR="0" algn="just">
                        <a:lnSpc>
                          <a:spcPct val="120000"/>
                        </a:lnSpc>
                        <a:spcBef>
                          <a:spcPts val="0"/>
                        </a:spcBef>
                        <a:spcAft>
                          <a:spcPts val="0"/>
                        </a:spcAft>
                      </a:pP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H</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20000"/>
                        </a:lnSpc>
                        <a:spcBef>
                          <a:spcPts val="0"/>
                        </a:spcBef>
                        <a:spcAft>
                          <a:spcPts val="0"/>
                        </a:spcAft>
                      </a:pPr>
                      <a:r>
                        <a:rPr lang="en-US" sz="1050" kern="100">
                          <a:effectLst/>
                        </a:rPr>
                        <a:t>8.866953</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a:effectLst/>
                        </a:rPr>
                        <a:t>4.57331</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a:effectLst/>
                        </a:rPr>
                        <a:t>6.886431</a:t>
                      </a:r>
                      <a:endParaRPr lang="en-US" sz="9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9.285172</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20000"/>
                        </a:lnSpc>
                        <a:spcBef>
                          <a:spcPts val="0"/>
                        </a:spcBef>
                        <a:spcAft>
                          <a:spcPts val="0"/>
                        </a:spcAft>
                      </a:pPr>
                      <a:r>
                        <a:rPr lang="en-US" sz="1050" kern="100" dirty="0">
                          <a:effectLst/>
                        </a:rPr>
                        <a:t>10.12889</a:t>
                      </a:r>
                      <a:endParaRPr lang="en-US" sz="9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32" name="文本框 31"/>
          <p:cNvSpPr txBox="1"/>
          <p:nvPr/>
        </p:nvSpPr>
        <p:spPr>
          <a:xfrm>
            <a:off x="456746" y="2079775"/>
            <a:ext cx="856615" cy="368300"/>
          </a:xfrm>
          <a:prstGeom prst="rect">
            <a:avLst/>
          </a:prstGeom>
          <a:noFill/>
        </p:spPr>
        <p:txBody>
          <a:bodyPr wrap="square" rtlCol="0">
            <a:spAutoFit/>
          </a:bodyPr>
          <a:lstStyle/>
          <a:p>
            <a:r>
              <a:rPr lang="en-US" dirty="0"/>
              <a:t>(a)</a:t>
            </a:r>
          </a:p>
        </p:txBody>
      </p:sp>
      <p:sp>
        <p:nvSpPr>
          <p:cNvPr id="33" name="文本框 32"/>
          <p:cNvSpPr txBox="1"/>
          <p:nvPr/>
        </p:nvSpPr>
        <p:spPr>
          <a:xfrm>
            <a:off x="4499739" y="4275555"/>
            <a:ext cx="856615" cy="368300"/>
          </a:xfrm>
          <a:prstGeom prst="rect">
            <a:avLst/>
          </a:prstGeom>
          <a:noFill/>
        </p:spPr>
        <p:txBody>
          <a:bodyPr wrap="square" rtlCol="0">
            <a:spAutoFit/>
          </a:bodyPr>
          <a:lstStyle/>
          <a:p>
            <a:r>
              <a:rPr lang="en-US" dirty="0"/>
              <a:t>(b)</a:t>
            </a:r>
          </a:p>
        </p:txBody>
      </p:sp>
      <p:sp>
        <p:nvSpPr>
          <p:cNvPr id="34" name="文本框 33"/>
          <p:cNvSpPr txBox="1"/>
          <p:nvPr/>
        </p:nvSpPr>
        <p:spPr>
          <a:xfrm>
            <a:off x="430938" y="3923907"/>
            <a:ext cx="856615" cy="368300"/>
          </a:xfrm>
          <a:prstGeom prst="rect">
            <a:avLst/>
          </a:prstGeom>
          <a:noFill/>
        </p:spPr>
        <p:txBody>
          <a:bodyPr wrap="square" rtlCol="0">
            <a:spAutoFit/>
          </a:bodyPr>
          <a:lstStyle/>
          <a:p>
            <a:r>
              <a:rPr lang="en-US" dirty="0"/>
              <a:t>(c)</a:t>
            </a:r>
          </a:p>
        </p:txBody>
      </p:sp>
      <p:sp>
        <p:nvSpPr>
          <p:cNvPr id="11" name="内容占位符 5">
            <a:extLst>
              <a:ext uri="{FF2B5EF4-FFF2-40B4-BE49-F238E27FC236}">
                <a16:creationId xmlns:a16="http://schemas.microsoft.com/office/drawing/2014/main" id="{2921E4B1-1ACA-48ED-83DA-A274F00D7E8C}"/>
              </a:ext>
            </a:extLst>
          </p:cNvPr>
          <p:cNvSpPr>
            <a:spLocks noGrp="1"/>
          </p:cNvSpPr>
          <p:nvPr/>
        </p:nvSpPr>
        <p:spPr>
          <a:xfrm>
            <a:off x="4161656" y="1321168"/>
            <a:ext cx="4706442" cy="2577832"/>
          </a:xfrm>
          <a:prstGeom prst="rect">
            <a:avLst/>
          </a:prstGeom>
          <a:noFill/>
          <a:ln w="9525">
            <a:noFill/>
            <a:miter lim="800000"/>
          </a:ln>
          <a:effectLst/>
        </p:spPr>
        <p:txBody>
          <a:bodyPr vert="horz" wrap="square" lIns="91440" tIns="45720" rIns="91440" bIns="45720" numCol="1" anchor="t" anchorCtr="0" compatLnSpc="1"/>
          <a:lstStyle>
            <a:lvl1pPr marL="469900" indent="-469900" algn="l" rtl="0" fontAlgn="base">
              <a:lnSpc>
                <a:spcPct val="120000"/>
              </a:lnSpc>
              <a:spcBef>
                <a:spcPct val="20000"/>
              </a:spcBef>
              <a:spcAft>
                <a:spcPct val="20000"/>
              </a:spcAft>
              <a:buClr>
                <a:schemeClr val="accent2"/>
              </a:buClr>
              <a:buFont typeface="Wingdings" panose="05000000000000000000" pitchFamily="2" charset="2"/>
              <a:buChar char="Ø"/>
              <a:defRPr sz="2600" b="1">
                <a:solidFill>
                  <a:srgbClr val="003399"/>
                </a:solidFill>
                <a:latin typeface="+mn-lt"/>
                <a:ea typeface="+mn-ea"/>
                <a:cs typeface="+mn-cs"/>
              </a:defRPr>
            </a:lvl1pPr>
            <a:lvl2pPr marL="908050" indent="-436880" algn="l" rtl="0" fontAlgn="base">
              <a:spcBef>
                <a:spcPct val="20000"/>
              </a:spcBef>
              <a:spcAft>
                <a:spcPct val="0"/>
              </a:spcAft>
              <a:buClr>
                <a:schemeClr val="accent2"/>
              </a:buClr>
              <a:buSzPct val="80000"/>
              <a:buFont typeface="Wingdings" panose="05000000000000000000" pitchFamily="2" charset="2"/>
              <a:buChar char="u"/>
              <a:defRPr sz="2400" b="1">
                <a:solidFill>
                  <a:schemeClr val="tx1"/>
                </a:solidFill>
                <a:latin typeface="+mn-lt"/>
                <a:ea typeface="楷体_GB2312" pitchFamily="49" charset="-122"/>
              </a:defRPr>
            </a:lvl2pPr>
            <a:lvl3pPr marL="1304925" indent="-395605" algn="l" rtl="0" fontAlgn="base">
              <a:spcBef>
                <a:spcPct val="20000"/>
              </a:spcBef>
              <a:spcAft>
                <a:spcPct val="0"/>
              </a:spcAft>
              <a:buClr>
                <a:schemeClr val="accent2"/>
              </a:buClr>
              <a:buSzPct val="80000"/>
              <a:buFont typeface="Wingdings" panose="05000000000000000000" pitchFamily="2" charset="2"/>
              <a:buChar char="l"/>
              <a:defRPr sz="2300">
                <a:solidFill>
                  <a:schemeClr val="tx1"/>
                </a:solidFill>
                <a:latin typeface="+mn-lt"/>
                <a:ea typeface="宋体" panose="02010600030101010101" pitchFamily="2" charset="-122"/>
              </a:defRPr>
            </a:lvl3pPr>
            <a:lvl4pPr marL="1694180" indent="-387350" algn="l" rtl="0" fontAlgn="base">
              <a:spcBef>
                <a:spcPct val="20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4pPr>
            <a:lvl5pPr marL="20942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5pPr>
            <a:lvl6pPr marL="25514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6pPr>
            <a:lvl7pPr marL="30086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7pPr>
            <a:lvl8pPr marL="34658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8pPr>
            <a:lvl9pPr marL="39230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9pPr>
          </a:lstStyle>
          <a:p>
            <a:pPr marL="0" indent="0" algn="ctr">
              <a:lnSpc>
                <a:spcPct val="150000"/>
              </a:lnSpc>
              <a:spcBef>
                <a:spcPts val="0"/>
              </a:spcBef>
              <a:spcAft>
                <a:spcPts val="0"/>
              </a:spcAft>
              <a:buFont typeface="Wingdings" panose="05000000000000000000" charset="0"/>
              <a:buNone/>
            </a:pPr>
            <a:r>
              <a:rPr lang="en-US" altLang="zh-CN" sz="1800" dirty="0">
                <a:latin typeface="微软雅黑" panose="020B0503020204020204" charset="-122"/>
                <a:ea typeface="微软雅黑" panose="020B0503020204020204" charset="-122"/>
                <a:sym typeface="+mn-ea"/>
              </a:rPr>
              <a:t>Secondary task (auditory stimulus)</a:t>
            </a:r>
            <a:endParaRPr lang="en-US" altLang="zh-CN" sz="1400" dirty="0">
              <a:solidFill>
                <a:schemeClr val="tx1"/>
              </a:solidFill>
              <a:latin typeface="微软雅黑" panose="020B0503020204020204" pitchFamily="34" charset="-122"/>
              <a:ea typeface="微软雅黑" panose="020B0503020204020204" pitchFamily="34" charset="-122"/>
            </a:endParaRPr>
          </a:p>
          <a:p>
            <a:pPr marL="0" indent="0">
              <a:lnSpc>
                <a:spcPct val="150000"/>
              </a:lnSpc>
              <a:spcBef>
                <a:spcPts val="0"/>
              </a:spcBef>
              <a:spcAft>
                <a:spcPts val="0"/>
              </a:spcAft>
              <a:buNone/>
            </a:pPr>
            <a:r>
              <a:rPr lang="en-US" altLang="zh-CN" sz="1400" dirty="0">
                <a:solidFill>
                  <a:schemeClr val="tx1"/>
                </a:solidFill>
                <a:latin typeface="微软雅黑" panose="020B0503020204020204" pitchFamily="34" charset="-122"/>
                <a:ea typeface="微软雅黑" panose="020B0503020204020204" pitchFamily="34" charset="-122"/>
              </a:rPr>
              <a:t>While performing the main task at L-&gt;M-&gt;H difficulty:</a:t>
            </a:r>
          </a:p>
          <a:p>
            <a:pPr>
              <a:lnSpc>
                <a:spcPct val="150000"/>
              </a:lnSpc>
              <a:spcBef>
                <a:spcPts val="0"/>
              </a:spcBef>
              <a:spcAft>
                <a:spcPts val="0"/>
              </a:spcAft>
            </a:pPr>
            <a:r>
              <a:rPr lang="en-US" altLang="zh-CN" sz="1400" dirty="0">
                <a:solidFill>
                  <a:schemeClr val="tx1"/>
                </a:solidFill>
                <a:latin typeface="微软雅黑" panose="020B0503020204020204" pitchFamily="34" charset="-122"/>
                <a:ea typeface="微软雅黑" panose="020B0503020204020204" pitchFamily="34" charset="-122"/>
              </a:rPr>
              <a:t>Smaller changes in amplitude of N1</a:t>
            </a:r>
            <a:r>
              <a:rPr lang="zh-CN" altLang="en-US" sz="1400" dirty="0">
                <a:solidFill>
                  <a:schemeClr val="tx1"/>
                </a:solidFill>
                <a:latin typeface="微软雅黑" panose="020B0503020204020204" pitchFamily="34" charset="-122"/>
                <a:ea typeface="微软雅黑" panose="020B0503020204020204" pitchFamily="34" charset="-122"/>
              </a:rPr>
              <a:t> </a:t>
            </a:r>
            <a:r>
              <a:rPr lang="en-US" altLang="zh-CN" sz="1400" dirty="0">
                <a:solidFill>
                  <a:schemeClr val="tx1"/>
                </a:solidFill>
                <a:latin typeface="微软雅黑" panose="020B0503020204020204" pitchFamily="34" charset="-122"/>
                <a:ea typeface="微软雅黑" panose="020B0503020204020204" pitchFamily="34" charset="-122"/>
              </a:rPr>
              <a:t>and</a:t>
            </a:r>
            <a:r>
              <a:rPr lang="zh-CN" altLang="en-US" sz="1400" dirty="0">
                <a:solidFill>
                  <a:schemeClr val="tx1"/>
                </a:solidFill>
                <a:latin typeface="微软雅黑" panose="020B0503020204020204" pitchFamily="34" charset="-122"/>
                <a:ea typeface="微软雅黑" panose="020B0503020204020204" pitchFamily="34" charset="-122"/>
              </a:rPr>
              <a:t> </a:t>
            </a:r>
            <a:r>
              <a:rPr lang="en-US" altLang="zh-CN" sz="1400" dirty="0">
                <a:solidFill>
                  <a:schemeClr val="tx1"/>
                </a:solidFill>
                <a:latin typeface="微软雅黑" panose="020B0503020204020204" pitchFamily="34" charset="-122"/>
                <a:ea typeface="微软雅黑" panose="020B0503020204020204" pitchFamily="34" charset="-122"/>
              </a:rPr>
              <a:t>P3 caused by auditory stimulus</a:t>
            </a:r>
          </a:p>
          <a:p>
            <a:pPr>
              <a:lnSpc>
                <a:spcPct val="150000"/>
              </a:lnSpc>
              <a:spcBef>
                <a:spcPts val="0"/>
              </a:spcBef>
              <a:spcAft>
                <a:spcPts val="0"/>
              </a:spcAft>
            </a:pPr>
            <a:r>
              <a:rPr kumimoji="1" lang="en-US" altLang="zh-CN" sz="1400" dirty="0">
                <a:solidFill>
                  <a:schemeClr val="tx1"/>
                </a:solidFill>
                <a:latin typeface="微软雅黑" panose="020B0503020204020204" pitchFamily="34" charset="-122"/>
                <a:ea typeface="微软雅黑" panose="020B0503020204020204" pitchFamily="34" charset="-122"/>
                <a:sym typeface="+mn-ea"/>
              </a:rPr>
              <a:t>Less attentional resource for secondary task</a:t>
            </a:r>
          </a:p>
          <a:p>
            <a:pPr>
              <a:lnSpc>
                <a:spcPct val="150000"/>
              </a:lnSpc>
              <a:spcBef>
                <a:spcPts val="0"/>
              </a:spcBef>
              <a:spcAft>
                <a:spcPts val="0"/>
              </a:spcAft>
            </a:pPr>
            <a:r>
              <a:rPr kumimoji="1" lang="en-US" altLang="zh-CN" sz="1400" dirty="0">
                <a:solidFill>
                  <a:schemeClr val="tx1"/>
                </a:solidFill>
                <a:latin typeface="微软雅黑" panose="020B0503020204020204" pitchFamily="34" charset="-122"/>
                <a:ea typeface="微软雅黑" panose="020B0503020204020204" pitchFamily="34" charset="-122"/>
                <a:sym typeface="+mn-ea"/>
              </a:rPr>
              <a:t>Higher attentional level for the main task</a:t>
            </a:r>
            <a:endParaRPr kumimoji="1" lang="zh-CN" altLang="en-US" sz="16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Methods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16</a:t>
            </a:fld>
            <a:endParaRPr lang="en-US" altLang="zh-CN" dirty="0">
              <a:solidFill>
                <a:srgbClr val="000000"/>
              </a:solidFill>
            </a:endParaRPr>
          </a:p>
        </p:txBody>
      </p:sp>
      <p:pic>
        <p:nvPicPr>
          <p:cNvPr id="10" name="图片 10" descr="图表&#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895" y="1341120"/>
            <a:ext cx="7601585" cy="4908550"/>
          </a:xfrm>
          <a:prstGeom prst="rect">
            <a:avLst/>
          </a:prstGeom>
        </p:spPr>
      </p:pic>
      <p:sp>
        <p:nvSpPr>
          <p:cNvPr id="3" name="矩形 2">
            <a:extLst>
              <a:ext uri="{FF2B5EF4-FFF2-40B4-BE49-F238E27FC236}">
                <a16:creationId xmlns:a16="http://schemas.microsoft.com/office/drawing/2014/main" id="{5912CD12-1B73-479F-91FD-0F941515E2E3}"/>
              </a:ext>
            </a:extLst>
          </p:cNvPr>
          <p:cNvSpPr/>
          <p:nvPr/>
        </p:nvSpPr>
        <p:spPr bwMode="auto">
          <a:xfrm>
            <a:off x="4211960" y="2204864"/>
            <a:ext cx="1440160" cy="407226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6" name="直接箭头连接符 5">
            <a:extLst>
              <a:ext uri="{FF2B5EF4-FFF2-40B4-BE49-F238E27FC236}">
                <a16:creationId xmlns:a16="http://schemas.microsoft.com/office/drawing/2014/main" id="{40DC39B5-5336-4771-BADA-8C05E36B9D0A}"/>
              </a:ext>
            </a:extLst>
          </p:cNvPr>
          <p:cNvCxnSpPr/>
          <p:nvPr/>
        </p:nvCxnSpPr>
        <p:spPr bwMode="auto">
          <a:xfrm>
            <a:off x="4211960" y="2492896"/>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5A190BFB-5845-48F1-8260-8B7FCA7808EB}"/>
              </a:ext>
            </a:extLst>
          </p:cNvPr>
          <p:cNvCxnSpPr/>
          <p:nvPr/>
        </p:nvCxnSpPr>
        <p:spPr bwMode="auto">
          <a:xfrm>
            <a:off x="4211960" y="2708920"/>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055A5C66-2ED1-4895-B1AD-FC681EFA2599}"/>
              </a:ext>
            </a:extLst>
          </p:cNvPr>
          <p:cNvCxnSpPr/>
          <p:nvPr/>
        </p:nvCxnSpPr>
        <p:spPr bwMode="auto">
          <a:xfrm>
            <a:off x="4211960" y="2924944"/>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C67C59CB-4C0D-493F-9CB0-F0B96823BDD3}"/>
              </a:ext>
            </a:extLst>
          </p:cNvPr>
          <p:cNvCxnSpPr/>
          <p:nvPr/>
        </p:nvCxnSpPr>
        <p:spPr bwMode="auto">
          <a:xfrm>
            <a:off x="4211960" y="3212976"/>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E7ED66B8-11A5-4462-8ADF-30FA7070983E}"/>
              </a:ext>
            </a:extLst>
          </p:cNvPr>
          <p:cNvCxnSpPr/>
          <p:nvPr/>
        </p:nvCxnSpPr>
        <p:spPr bwMode="auto">
          <a:xfrm>
            <a:off x="4211960" y="3429000"/>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6ADE8905-30DA-4D49-B939-4901C3D90009}"/>
              </a:ext>
            </a:extLst>
          </p:cNvPr>
          <p:cNvCxnSpPr/>
          <p:nvPr/>
        </p:nvCxnSpPr>
        <p:spPr bwMode="auto">
          <a:xfrm>
            <a:off x="4211960" y="3645024"/>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EDD1F206-E118-4B70-8FD9-9752752AA97D}"/>
              </a:ext>
            </a:extLst>
          </p:cNvPr>
          <p:cNvCxnSpPr/>
          <p:nvPr/>
        </p:nvCxnSpPr>
        <p:spPr bwMode="auto">
          <a:xfrm>
            <a:off x="4211960" y="3861048"/>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84019614-8DA0-4ADC-A9E0-EB757F07083E}"/>
              </a:ext>
            </a:extLst>
          </p:cNvPr>
          <p:cNvCxnSpPr/>
          <p:nvPr/>
        </p:nvCxnSpPr>
        <p:spPr bwMode="auto">
          <a:xfrm>
            <a:off x="4211960" y="4077072"/>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FA603DCC-ABAD-46AE-A1AC-AA0B180168AD}"/>
              </a:ext>
            </a:extLst>
          </p:cNvPr>
          <p:cNvCxnSpPr/>
          <p:nvPr/>
        </p:nvCxnSpPr>
        <p:spPr bwMode="auto">
          <a:xfrm>
            <a:off x="4211960" y="4293096"/>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2EE52A86-F6C3-4613-A21F-57C006E26981}"/>
              </a:ext>
            </a:extLst>
          </p:cNvPr>
          <p:cNvCxnSpPr/>
          <p:nvPr/>
        </p:nvCxnSpPr>
        <p:spPr bwMode="auto">
          <a:xfrm>
            <a:off x="4211960" y="4581128"/>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7B5708CB-F20E-4897-9E28-3AB972FB7201}"/>
              </a:ext>
            </a:extLst>
          </p:cNvPr>
          <p:cNvCxnSpPr/>
          <p:nvPr/>
        </p:nvCxnSpPr>
        <p:spPr bwMode="auto">
          <a:xfrm>
            <a:off x="4283968" y="4797152"/>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0A071092-527A-4F53-983A-72A992E5456A}"/>
              </a:ext>
            </a:extLst>
          </p:cNvPr>
          <p:cNvCxnSpPr/>
          <p:nvPr/>
        </p:nvCxnSpPr>
        <p:spPr bwMode="auto">
          <a:xfrm>
            <a:off x="4283968" y="5013176"/>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EBB78D90-8E78-4E29-84EF-E5A26C67A393}"/>
              </a:ext>
            </a:extLst>
          </p:cNvPr>
          <p:cNvCxnSpPr/>
          <p:nvPr/>
        </p:nvCxnSpPr>
        <p:spPr bwMode="auto">
          <a:xfrm>
            <a:off x="4283968" y="5301208"/>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06B8A1C0-4DE2-4522-A058-644B52DFA191}"/>
              </a:ext>
            </a:extLst>
          </p:cNvPr>
          <p:cNvCxnSpPr/>
          <p:nvPr/>
        </p:nvCxnSpPr>
        <p:spPr bwMode="auto">
          <a:xfrm>
            <a:off x="4283968" y="5517232"/>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71F3F857-0425-4454-AC53-0D8F721A8888}"/>
              </a:ext>
            </a:extLst>
          </p:cNvPr>
          <p:cNvCxnSpPr/>
          <p:nvPr/>
        </p:nvCxnSpPr>
        <p:spPr bwMode="auto">
          <a:xfrm>
            <a:off x="4283968" y="5733256"/>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D8423216-E5AE-495D-8FD0-2E60280046C9}"/>
              </a:ext>
            </a:extLst>
          </p:cNvPr>
          <p:cNvCxnSpPr/>
          <p:nvPr/>
        </p:nvCxnSpPr>
        <p:spPr bwMode="auto">
          <a:xfrm>
            <a:off x="4283968" y="6021288"/>
            <a:ext cx="1296144"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6" name="矩形 25">
            <a:extLst>
              <a:ext uri="{FF2B5EF4-FFF2-40B4-BE49-F238E27FC236}">
                <a16:creationId xmlns:a16="http://schemas.microsoft.com/office/drawing/2014/main" id="{20A40C06-33C1-4227-9798-B143D77A4B51}"/>
              </a:ext>
            </a:extLst>
          </p:cNvPr>
          <p:cNvSpPr/>
          <p:nvPr/>
        </p:nvSpPr>
        <p:spPr bwMode="auto">
          <a:xfrm>
            <a:off x="6588223" y="1341120"/>
            <a:ext cx="1871881" cy="4908550"/>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矩形 24">
            <a:extLst>
              <a:ext uri="{FF2B5EF4-FFF2-40B4-BE49-F238E27FC236}">
                <a16:creationId xmlns:a16="http://schemas.microsoft.com/office/drawing/2014/main" id="{DBD1437E-097E-458E-B4F9-78D4D4C4FBAB}"/>
              </a:ext>
            </a:extLst>
          </p:cNvPr>
          <p:cNvSpPr/>
          <p:nvPr/>
        </p:nvSpPr>
        <p:spPr bwMode="auto">
          <a:xfrm>
            <a:off x="3419872" y="1340768"/>
            <a:ext cx="5256584" cy="101225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Arial" panose="020B0604020202020204" pitchFamily="34" charset="0"/>
                <a:ea typeface="宋体" panose="02010600030101010101" pitchFamily="2" charset="-122"/>
              </a:rPr>
              <a:t>Grouping</a:t>
            </a:r>
            <a:r>
              <a:rPr lang="zh-CN" altLang="en-US" dirty="0">
                <a:solidFill>
                  <a:schemeClr val="tx1"/>
                </a:solidFill>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 (</a:t>
            </a:r>
            <a:r>
              <a:rPr lang="en-US" altLang="zh-CN" dirty="0">
                <a:solidFill>
                  <a:schemeClr val="tx1"/>
                </a:solidFill>
                <a:latin typeface="Arial" panose="020B0604020202020204" pitchFamily="34" charset="0"/>
                <a:ea typeface="宋体" panose="02010600030101010101" pitchFamily="2" charset="-122"/>
              </a:rPr>
              <a:t>single subject test</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lang="en-US" altLang="zh-CN" dirty="0">
                <a:solidFill>
                  <a:schemeClr val="tx1"/>
                </a:solidFill>
                <a:latin typeface="Arial" panose="020B0604020202020204" pitchFamily="34" charset="0"/>
                <a:ea typeface="宋体" panose="02010600030101010101" pitchFamily="2" charset="-122"/>
              </a:rPr>
              <a:t>: </a:t>
            </a:r>
          </a:p>
          <a:p>
            <a:pPr marL="0" marR="0" indent="0" algn="ctr"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Arial" panose="020B0604020202020204" pitchFamily="34" charset="0"/>
                <a:ea typeface="宋体" panose="02010600030101010101" pitchFamily="2" charset="-122"/>
              </a:rPr>
              <a:t>Train</a:t>
            </a:r>
            <a:r>
              <a:rPr lang="zh-CN" altLang="en-US" dirty="0">
                <a:solidFill>
                  <a:schemeClr val="tx1"/>
                </a:solidFill>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on</a:t>
            </a:r>
            <a:r>
              <a:rPr lang="zh-CN" altLang="en-US" dirty="0">
                <a:solidFill>
                  <a:schemeClr val="tx1"/>
                </a:solidFill>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subject</a:t>
            </a:r>
            <a:r>
              <a:rPr lang="zh-CN" altLang="en-US" dirty="0">
                <a:solidFill>
                  <a:schemeClr val="tx1"/>
                </a:solidFill>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r>
              <a:rPr lang="zh-CN" altLang="en-US" dirty="0">
                <a:solidFill>
                  <a:schemeClr val="tx1"/>
                </a:solidFill>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a:t>
            </a:r>
            <a:r>
              <a:rPr lang="zh-CN" altLang="en-US" dirty="0">
                <a:solidFill>
                  <a:schemeClr val="tx1"/>
                </a:solidFill>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Test on subject A</a:t>
            </a:r>
            <a:endParaRPr kumimoji="0" 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4" name="矩形 23">
            <a:extLst>
              <a:ext uri="{FF2B5EF4-FFF2-40B4-BE49-F238E27FC236}">
                <a16:creationId xmlns:a16="http://schemas.microsoft.com/office/drawing/2014/main" id="{001338DE-4D17-4C41-B3D9-F54A93E175F5}"/>
              </a:ext>
            </a:extLst>
          </p:cNvPr>
          <p:cNvSpPr/>
          <p:nvPr/>
        </p:nvSpPr>
        <p:spPr bwMode="auto">
          <a:xfrm>
            <a:off x="858520" y="1313664"/>
            <a:ext cx="2295872" cy="427810"/>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Arial" panose="020B0604020202020204" pitchFamily="34" charset="0"/>
                <a:ea typeface="宋体" panose="02010600030101010101" pitchFamily="2" charset="-122"/>
              </a:rPr>
              <a:t>Data not grouped (16 subjects)</a:t>
            </a:r>
            <a:endParaRPr kumimoji="0" 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Methods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17</a:t>
            </a:fld>
            <a:endParaRPr lang="en-US" altLang="zh-CN" dirty="0">
              <a:solidFill>
                <a:srgbClr val="000000"/>
              </a:solidFill>
            </a:endParaRPr>
          </a:p>
        </p:txBody>
      </p:sp>
      <p:pic>
        <p:nvPicPr>
          <p:cNvPr id="10" name="图片 10" descr="图表&#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895" y="1341120"/>
            <a:ext cx="7601585" cy="4908550"/>
          </a:xfrm>
          <a:prstGeom prst="rect">
            <a:avLst/>
          </a:prstGeom>
        </p:spPr>
      </p:pic>
      <p:sp>
        <p:nvSpPr>
          <p:cNvPr id="5" name="矩形 4">
            <a:extLst>
              <a:ext uri="{FF2B5EF4-FFF2-40B4-BE49-F238E27FC236}">
                <a16:creationId xmlns:a16="http://schemas.microsoft.com/office/drawing/2014/main" id="{5B2CA4D1-8CFC-4320-8CA1-E77316CD5E7F}"/>
              </a:ext>
            </a:extLst>
          </p:cNvPr>
          <p:cNvSpPr/>
          <p:nvPr/>
        </p:nvSpPr>
        <p:spPr bwMode="auto">
          <a:xfrm>
            <a:off x="6588223" y="1341120"/>
            <a:ext cx="1871881" cy="4908550"/>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 name="等腰三角形 2">
            <a:extLst>
              <a:ext uri="{FF2B5EF4-FFF2-40B4-BE49-F238E27FC236}">
                <a16:creationId xmlns:a16="http://schemas.microsoft.com/office/drawing/2014/main" id="{D32F3616-5B5C-4B16-AE8B-6810DA5AD79B}"/>
              </a:ext>
            </a:extLst>
          </p:cNvPr>
          <p:cNvSpPr/>
          <p:nvPr/>
        </p:nvSpPr>
        <p:spPr bwMode="auto">
          <a:xfrm rot="5400000" flipV="1">
            <a:off x="4698170" y="1754969"/>
            <a:ext cx="216024" cy="1547861"/>
          </a:xfrm>
          <a:prstGeom prst="triangle">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矩形 6">
            <a:extLst>
              <a:ext uri="{FF2B5EF4-FFF2-40B4-BE49-F238E27FC236}">
                <a16:creationId xmlns:a16="http://schemas.microsoft.com/office/drawing/2014/main" id="{86CAB49E-BCBD-4ECD-862C-BD7208FD3F55}"/>
              </a:ext>
            </a:extLst>
          </p:cNvPr>
          <p:cNvSpPr/>
          <p:nvPr/>
        </p:nvSpPr>
        <p:spPr bwMode="auto">
          <a:xfrm>
            <a:off x="3563888" y="1340768"/>
            <a:ext cx="4680520" cy="1017995"/>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Arial" panose="020B0604020202020204" pitchFamily="34" charset="0"/>
                <a:ea typeface="宋体" panose="02010600030101010101" pitchFamily="2" charset="-122"/>
              </a:rPr>
              <a:t>Grouping</a:t>
            </a:r>
            <a:r>
              <a:rPr lang="zh-CN" altLang="en-US" dirty="0">
                <a:solidFill>
                  <a:schemeClr val="tx1"/>
                </a:solidFill>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2 (single subject cross test): </a:t>
            </a:r>
          </a:p>
          <a:p>
            <a:pPr marL="0" marR="0" indent="0" algn="ctr"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Arial" panose="020B0604020202020204" pitchFamily="34" charset="0"/>
                <a:ea typeface="宋体" panose="02010600030101010101" pitchFamily="2" charset="-122"/>
              </a:rPr>
              <a:t>Train on subject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 + Test on subject B</a:t>
            </a:r>
            <a:endParaRPr kumimoji="0" 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9" name="矩形 8">
            <a:extLst>
              <a:ext uri="{FF2B5EF4-FFF2-40B4-BE49-F238E27FC236}">
                <a16:creationId xmlns:a16="http://schemas.microsoft.com/office/drawing/2014/main" id="{07DD0DB0-B737-45C6-9233-74FC744D7820}"/>
              </a:ext>
            </a:extLst>
          </p:cNvPr>
          <p:cNvSpPr/>
          <p:nvPr/>
        </p:nvSpPr>
        <p:spPr bwMode="auto">
          <a:xfrm>
            <a:off x="858520" y="1313664"/>
            <a:ext cx="2295872" cy="427810"/>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Arial" panose="020B0604020202020204" pitchFamily="34" charset="0"/>
                <a:ea typeface="宋体" panose="02010600030101010101" pitchFamily="2" charset="-122"/>
              </a:rPr>
              <a:t>Data not grouped (16 subjects)</a:t>
            </a:r>
            <a:endParaRPr kumimoji="0" 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787617426"/>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Methods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18</a:t>
            </a:fld>
            <a:endParaRPr lang="en-US" altLang="zh-CN" dirty="0">
              <a:solidFill>
                <a:srgbClr val="000000"/>
              </a:solidFill>
            </a:endParaRPr>
          </a:p>
        </p:txBody>
      </p:sp>
      <p:pic>
        <p:nvPicPr>
          <p:cNvPr id="10" name="图片 10" descr="图表&#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895" y="1341120"/>
            <a:ext cx="7601585" cy="4908550"/>
          </a:xfrm>
          <a:prstGeom prst="rect">
            <a:avLst/>
          </a:prstGeom>
        </p:spPr>
      </p:pic>
      <p:sp>
        <p:nvSpPr>
          <p:cNvPr id="5" name="矩形 4">
            <a:extLst>
              <a:ext uri="{FF2B5EF4-FFF2-40B4-BE49-F238E27FC236}">
                <a16:creationId xmlns:a16="http://schemas.microsoft.com/office/drawing/2014/main" id="{5B2CA4D1-8CFC-4320-8CA1-E77316CD5E7F}"/>
              </a:ext>
            </a:extLst>
          </p:cNvPr>
          <p:cNvSpPr/>
          <p:nvPr/>
        </p:nvSpPr>
        <p:spPr bwMode="auto">
          <a:xfrm>
            <a:off x="3096309" y="1357313"/>
            <a:ext cx="5363796" cy="4908550"/>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6" name="图片 5">
            <a:extLst>
              <a:ext uri="{FF2B5EF4-FFF2-40B4-BE49-F238E27FC236}">
                <a16:creationId xmlns:a16="http://schemas.microsoft.com/office/drawing/2014/main" id="{7310D218-C343-4B1F-BC4D-6D731E3DC46D}"/>
              </a:ext>
            </a:extLst>
          </p:cNvPr>
          <p:cNvPicPr>
            <a:picLocks noChangeAspect="1"/>
          </p:cNvPicPr>
          <p:nvPr/>
        </p:nvPicPr>
        <p:blipFill>
          <a:blip r:embed="rId4"/>
          <a:stretch>
            <a:fillRect/>
          </a:stretch>
        </p:blipFill>
        <p:spPr>
          <a:xfrm>
            <a:off x="3970560" y="1506337"/>
            <a:ext cx="1804682" cy="4610502"/>
          </a:xfrm>
          <a:prstGeom prst="rect">
            <a:avLst/>
          </a:prstGeom>
        </p:spPr>
      </p:pic>
      <p:pic>
        <p:nvPicPr>
          <p:cNvPr id="11" name="图片 10">
            <a:extLst>
              <a:ext uri="{FF2B5EF4-FFF2-40B4-BE49-F238E27FC236}">
                <a16:creationId xmlns:a16="http://schemas.microsoft.com/office/drawing/2014/main" id="{1C79B5BC-A1C3-4589-BA25-80B868FD6C9A}"/>
              </a:ext>
            </a:extLst>
          </p:cNvPr>
          <p:cNvPicPr>
            <a:picLocks noChangeAspect="1"/>
          </p:cNvPicPr>
          <p:nvPr/>
        </p:nvPicPr>
        <p:blipFill>
          <a:blip r:embed="rId5"/>
          <a:stretch>
            <a:fillRect/>
          </a:stretch>
        </p:blipFill>
        <p:spPr>
          <a:xfrm>
            <a:off x="6557093" y="2115756"/>
            <a:ext cx="1657983" cy="4001083"/>
          </a:xfrm>
          <a:prstGeom prst="rect">
            <a:avLst/>
          </a:prstGeom>
        </p:spPr>
      </p:pic>
      <p:sp>
        <p:nvSpPr>
          <p:cNvPr id="12" name="文本框 11">
            <a:extLst>
              <a:ext uri="{FF2B5EF4-FFF2-40B4-BE49-F238E27FC236}">
                <a16:creationId xmlns:a16="http://schemas.microsoft.com/office/drawing/2014/main" id="{5313C854-07B4-4C9A-B019-4D781D254FC9}"/>
              </a:ext>
            </a:extLst>
          </p:cNvPr>
          <p:cNvSpPr txBox="1"/>
          <p:nvPr/>
        </p:nvSpPr>
        <p:spPr>
          <a:xfrm>
            <a:off x="5811773" y="3610729"/>
            <a:ext cx="1141389" cy="461665"/>
          </a:xfrm>
          <a:prstGeom prst="rect">
            <a:avLst/>
          </a:prstGeom>
          <a:noFill/>
        </p:spPr>
        <p:txBody>
          <a:bodyPr wrap="square" rtlCol="0">
            <a:spAutoFit/>
          </a:bodyPr>
          <a:lstStyle/>
          <a:p>
            <a:r>
              <a:rPr lang="en-US" sz="2400" dirty="0"/>
              <a:t>……</a:t>
            </a:r>
          </a:p>
        </p:txBody>
      </p:sp>
      <p:pic>
        <p:nvPicPr>
          <p:cNvPr id="14" name="图片 13">
            <a:extLst>
              <a:ext uri="{FF2B5EF4-FFF2-40B4-BE49-F238E27FC236}">
                <a16:creationId xmlns:a16="http://schemas.microsoft.com/office/drawing/2014/main" id="{B6B44727-F978-4817-BC4A-E91F67D3DF90}"/>
              </a:ext>
            </a:extLst>
          </p:cNvPr>
          <p:cNvPicPr>
            <a:picLocks noChangeAspect="1"/>
          </p:cNvPicPr>
          <p:nvPr/>
        </p:nvPicPr>
        <p:blipFill>
          <a:blip r:embed="rId6"/>
          <a:stretch>
            <a:fillRect/>
          </a:stretch>
        </p:blipFill>
        <p:spPr>
          <a:xfrm>
            <a:off x="4560857" y="6064813"/>
            <a:ext cx="624087" cy="267466"/>
          </a:xfrm>
          <a:prstGeom prst="rect">
            <a:avLst/>
          </a:prstGeom>
        </p:spPr>
      </p:pic>
      <p:pic>
        <p:nvPicPr>
          <p:cNvPr id="16" name="图片 15">
            <a:extLst>
              <a:ext uri="{FF2B5EF4-FFF2-40B4-BE49-F238E27FC236}">
                <a16:creationId xmlns:a16="http://schemas.microsoft.com/office/drawing/2014/main" id="{166A6226-89EE-43A7-ACF2-6D5A5E11EAC2}"/>
              </a:ext>
            </a:extLst>
          </p:cNvPr>
          <p:cNvPicPr>
            <a:picLocks noChangeAspect="1"/>
          </p:cNvPicPr>
          <p:nvPr/>
        </p:nvPicPr>
        <p:blipFill>
          <a:blip r:embed="rId7"/>
          <a:stretch>
            <a:fillRect/>
          </a:stretch>
        </p:blipFill>
        <p:spPr>
          <a:xfrm>
            <a:off x="7040917" y="6116839"/>
            <a:ext cx="556442" cy="245489"/>
          </a:xfrm>
          <a:prstGeom prst="rect">
            <a:avLst/>
          </a:prstGeom>
        </p:spPr>
      </p:pic>
      <p:sp>
        <p:nvSpPr>
          <p:cNvPr id="15" name="矩形 14">
            <a:extLst>
              <a:ext uri="{FF2B5EF4-FFF2-40B4-BE49-F238E27FC236}">
                <a16:creationId xmlns:a16="http://schemas.microsoft.com/office/drawing/2014/main" id="{D0521F4C-AB51-4367-AB0F-4EC566020D70}"/>
              </a:ext>
            </a:extLst>
          </p:cNvPr>
          <p:cNvSpPr/>
          <p:nvPr/>
        </p:nvSpPr>
        <p:spPr bwMode="auto">
          <a:xfrm>
            <a:off x="3491880" y="1452792"/>
            <a:ext cx="5609445" cy="662964"/>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Arial" panose="020B0604020202020204" pitchFamily="34" charset="0"/>
                <a:ea typeface="宋体" panose="02010600030101010101" pitchFamily="2" charset="-122"/>
              </a:rPr>
              <a:t>Grouping</a:t>
            </a:r>
            <a:r>
              <a:rPr lang="zh-CN" altLang="en-US" dirty="0">
                <a:solidFill>
                  <a:schemeClr val="tx1"/>
                </a:solidFill>
                <a:latin typeface="Arial" panose="020B0604020202020204" pitchFamily="34" charset="0"/>
                <a:ea typeface="宋体" panose="02010600030101010101" pitchFamily="2" charset="-122"/>
              </a:rPr>
              <a: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 (</a:t>
            </a:r>
            <a:r>
              <a:rPr lang="en-US" altLang="zh-CN" dirty="0">
                <a:solidFill>
                  <a:schemeClr val="tx1"/>
                </a:solidFill>
                <a:latin typeface="Arial" panose="020B0604020202020204" pitchFamily="34" charset="0"/>
                <a:ea typeface="宋体" panose="02010600030101010101" pitchFamily="2" charset="-122"/>
              </a:rPr>
              <a:t>multiple subjects cross test</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lang="en-US" altLang="zh-CN" dirty="0">
                <a:solidFill>
                  <a:schemeClr val="tx1"/>
                </a:solidFill>
                <a:latin typeface="Arial" panose="020B0604020202020204" pitchFamily="34" charset="0"/>
                <a:ea typeface="宋体" panose="02010600030101010101" pitchFamily="2" charset="-122"/>
              </a:rPr>
              <a:t>:</a:t>
            </a:r>
            <a:r>
              <a:rPr lang="zh-CN" altLang="en-US" dirty="0">
                <a:solidFill>
                  <a:schemeClr val="tx1"/>
                </a:solidFill>
                <a:latin typeface="Arial" panose="020B0604020202020204" pitchFamily="34" charset="0"/>
                <a:ea typeface="宋体" panose="02010600030101010101" pitchFamily="2" charset="-122"/>
              </a:rPr>
              <a:t> </a:t>
            </a:r>
            <a:endParaRPr lang="en-US" altLang="zh-CN" dirty="0">
              <a:solidFill>
                <a:schemeClr val="tx1"/>
              </a:solidFill>
              <a:latin typeface="Arial" panose="020B0604020202020204" pitchFamily="34" charset="0"/>
              <a:ea typeface="宋体" panose="02010600030101010101" pitchFamily="2" charset="-122"/>
            </a:endParaRPr>
          </a:p>
          <a:p>
            <a:pPr marL="0" marR="0" indent="0" algn="ctr"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Arial" panose="020B0604020202020204" pitchFamily="34" charset="0"/>
                <a:ea typeface="宋体" panose="02010600030101010101" pitchFamily="2" charset="-122"/>
              </a:rPr>
              <a:t>Train</a:t>
            </a:r>
            <a:r>
              <a:rPr lang="zh-CN" altLang="en-US" dirty="0">
                <a:solidFill>
                  <a:schemeClr val="tx1"/>
                </a:solidFill>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on</a:t>
            </a:r>
            <a:r>
              <a:rPr lang="zh-CN" altLang="en-US" dirty="0">
                <a:solidFill>
                  <a:schemeClr val="tx1"/>
                </a:solidFill>
                <a:latin typeface="Arial" panose="020B0604020202020204" pitchFamily="34" charset="0"/>
                <a:ea typeface="宋体" panose="02010600030101010101" pitchFamily="2" charset="-122"/>
              </a:rPr>
              <a:t> </a:t>
            </a:r>
            <a:r>
              <a:rPr lang="en-US" altLang="zh-CN" dirty="0">
                <a:solidFill>
                  <a:schemeClr val="tx1"/>
                </a:solidFill>
                <a:latin typeface="Arial" panose="020B0604020202020204" pitchFamily="34" charset="0"/>
                <a:ea typeface="宋体" panose="02010600030101010101" pitchFamily="2" charset="-122"/>
              </a:rPr>
              <a:t>15 subjects other than A + Test on subject </a:t>
            </a: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a:t>
            </a:r>
            <a:endParaRPr kumimoji="0" 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7" name="矩形 16">
            <a:extLst>
              <a:ext uri="{FF2B5EF4-FFF2-40B4-BE49-F238E27FC236}">
                <a16:creationId xmlns:a16="http://schemas.microsoft.com/office/drawing/2014/main" id="{76F342D2-9E38-4DB7-9DA2-67DA85CD94C8}"/>
              </a:ext>
            </a:extLst>
          </p:cNvPr>
          <p:cNvSpPr/>
          <p:nvPr/>
        </p:nvSpPr>
        <p:spPr bwMode="auto">
          <a:xfrm>
            <a:off x="858520" y="1313664"/>
            <a:ext cx="2295872" cy="427810"/>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dirty="0">
                <a:solidFill>
                  <a:schemeClr val="tx1"/>
                </a:solidFill>
                <a:latin typeface="Arial" panose="020B0604020202020204" pitchFamily="34" charset="0"/>
                <a:ea typeface="宋体" panose="02010600030101010101" pitchFamily="2" charset="-122"/>
              </a:rPr>
              <a:t>Data not grouped (16 subjects)</a:t>
            </a:r>
            <a:endParaRPr kumimoji="0" 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372468303"/>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Methods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19</a:t>
            </a:fld>
            <a:endParaRPr lang="en-US" altLang="zh-CN" dirty="0">
              <a:solidFill>
                <a:srgbClr val="000000"/>
              </a:solidFill>
            </a:endParaRPr>
          </a:p>
        </p:txBody>
      </p:sp>
      <p:sp>
        <p:nvSpPr>
          <p:cNvPr id="6" name="内容占位符 5"/>
          <p:cNvSpPr>
            <a:spLocks noGrp="1"/>
          </p:cNvSpPr>
          <p:nvPr>
            <p:ph idx="1"/>
          </p:nvPr>
        </p:nvSpPr>
        <p:spPr>
          <a:xfrm>
            <a:off x="569595" y="1513205"/>
            <a:ext cx="8004810" cy="4752975"/>
          </a:xfrm>
        </p:spPr>
        <p:txBody>
          <a:bodyPr/>
          <a:lstStyle/>
          <a:p>
            <a:pPr marL="0" indent="0" algn="ctr">
              <a:lnSpc>
                <a:spcPct val="150000"/>
              </a:lnSpc>
              <a:buNone/>
            </a:pPr>
            <a:r>
              <a:rPr lang="en-US" altLang="zh-CN" sz="2400" dirty="0">
                <a:latin typeface="微软雅黑" panose="020B0503020204020204" charset="-122"/>
                <a:ea typeface="微软雅黑" panose="020B0503020204020204" charset="-122"/>
                <a:sym typeface="+mn-ea"/>
              </a:rPr>
              <a:t>Experiment setup</a:t>
            </a:r>
          </a:p>
          <a:p>
            <a:pPr algn="l">
              <a:lnSpc>
                <a:spcPct val="150000"/>
              </a:lnSpc>
              <a:buFont typeface="Wingdings" panose="05000000000000000000" charset="0"/>
              <a:buChar char="Ø"/>
            </a:pPr>
            <a:r>
              <a:rPr kumimoji="1" lang="zh-CN" altLang="en-US" sz="1600" dirty="0">
                <a:solidFill>
                  <a:schemeClr val="tx1"/>
                </a:solidFill>
                <a:latin typeface="微软雅黑" panose="020B0503020204020204" charset="-122"/>
                <a:ea typeface="微软雅黑" panose="020B0503020204020204" charset="-122"/>
                <a:sym typeface="+mn-ea"/>
              </a:rPr>
              <a:t>EEGLA</a:t>
            </a:r>
            <a:r>
              <a:rPr kumimoji="1" lang="en-US" altLang="zh-CN" sz="1600" dirty="0">
                <a:solidFill>
                  <a:schemeClr val="tx1"/>
                </a:solidFill>
                <a:latin typeface="微软雅黑" panose="020B0503020204020204" charset="-122"/>
                <a:ea typeface="微软雅黑" panose="020B0503020204020204" charset="-122"/>
                <a:sym typeface="+mn-ea"/>
              </a:rPr>
              <a:t>B </a:t>
            </a:r>
            <a:r>
              <a:rPr kumimoji="1" lang="zh-CN" altLang="en-US" sz="1600" dirty="0">
                <a:solidFill>
                  <a:schemeClr val="tx1"/>
                </a:solidFill>
                <a:latin typeface="微软雅黑" panose="020B0503020204020204" charset="-122"/>
                <a:ea typeface="微软雅黑" panose="020B0503020204020204" charset="-122"/>
                <a:sym typeface="+mn-ea"/>
              </a:rPr>
              <a:t>14_1_2b</a:t>
            </a:r>
          </a:p>
          <a:p>
            <a:pPr algn="l">
              <a:lnSpc>
                <a:spcPct val="150000"/>
              </a:lnSpc>
              <a:buFont typeface="Wingdings" panose="05000000000000000000" charset="0"/>
              <a:buChar char="Ø"/>
            </a:pPr>
            <a:r>
              <a:rPr kumimoji="1" lang="zh-CN" altLang="en-US" sz="1600" dirty="0">
                <a:solidFill>
                  <a:schemeClr val="tx1"/>
                </a:solidFill>
                <a:latin typeface="微软雅黑" panose="020B0503020204020204" charset="-122"/>
                <a:ea typeface="微软雅黑" panose="020B0503020204020204" charset="-122"/>
                <a:sym typeface="+mn-ea"/>
              </a:rPr>
              <a:t>Python 3.8.3</a:t>
            </a:r>
            <a:r>
              <a:rPr kumimoji="1" lang="en-US" altLang="zh-CN" sz="1600" dirty="0">
                <a:solidFill>
                  <a:schemeClr val="tx1"/>
                </a:solidFill>
                <a:latin typeface="微软雅黑" panose="020B0503020204020204" charset="-122"/>
                <a:ea typeface="微软雅黑" panose="020B0503020204020204" charset="-122"/>
                <a:sym typeface="+mn-ea"/>
              </a:rPr>
              <a:t> (</a:t>
            </a:r>
            <a:r>
              <a:rPr kumimoji="1" lang="zh-CN" altLang="en-US" sz="1600" dirty="0">
                <a:solidFill>
                  <a:schemeClr val="tx1"/>
                </a:solidFill>
                <a:latin typeface="微软雅黑" panose="020B0503020204020204" charset="-122"/>
                <a:ea typeface="微软雅黑" panose="020B0503020204020204" charset="-122"/>
                <a:sym typeface="+mn-ea"/>
              </a:rPr>
              <a:t>conda 4.9.2，jupyter 1.0.0，notebook 6.1.5，keras 2.4.3，numpy 1.19.4，pandas 1.1.5，scikit-learn 0.23.2，scipy 1.5.3，tensorflow 2.3.0，mne  0.22.0，matplotlib 3.3.3，seaborn 0.11.0</a:t>
            </a:r>
            <a:r>
              <a:rPr kumimoji="1" lang="en-US" altLang="zh-CN" sz="1600" dirty="0">
                <a:solidFill>
                  <a:schemeClr val="tx1"/>
                </a:solidFill>
                <a:latin typeface="微软雅黑" panose="020B0503020204020204" charset="-122"/>
                <a:ea typeface="微软雅黑" panose="020B0503020204020204" charset="-122"/>
                <a:sym typeface="+mn-ea"/>
              </a:rPr>
              <a:t>)</a:t>
            </a:r>
            <a:endParaRPr kumimoji="1" lang="zh-CN" altLang="en-US" sz="1600" dirty="0">
              <a:solidFill>
                <a:schemeClr val="tx1"/>
              </a:solidFill>
              <a:latin typeface="微软雅黑" panose="020B0503020204020204" charset="-122"/>
              <a:ea typeface="微软雅黑" panose="020B0503020204020204" charset="-122"/>
              <a:sym typeface="+mn-ea"/>
            </a:endParaRPr>
          </a:p>
          <a:p>
            <a:pPr algn="l">
              <a:lnSpc>
                <a:spcPct val="150000"/>
              </a:lnSpc>
              <a:buFont typeface="Wingdings" panose="05000000000000000000" charset="0"/>
              <a:buChar char="Ø"/>
            </a:pPr>
            <a:r>
              <a:rPr kumimoji="1" lang="zh-CN" altLang="en-US" sz="1600" dirty="0">
                <a:solidFill>
                  <a:schemeClr val="tx1"/>
                </a:solidFill>
                <a:latin typeface="微软雅黑" panose="020B0503020204020204" charset="-122"/>
                <a:ea typeface="微软雅黑" panose="020B0503020204020204" charset="-122"/>
                <a:sym typeface="+mn-ea"/>
              </a:rPr>
              <a:t>1×Intel(R) Core i7-8550U CPU，1×Intel(TM) Core i5-4300U CPU。</a:t>
            </a: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Contents</a:t>
            </a:r>
            <a:endParaRPr lang="zh-CN" altLang="en-US" dirty="0">
              <a:latin typeface="微软雅黑" panose="020B0503020204020204" charset="-122"/>
              <a:ea typeface="微软雅黑" panose="020B0503020204020204" charset="-122"/>
            </a:endParaRPr>
          </a:p>
        </p:txBody>
      </p:sp>
      <p:sp>
        <p:nvSpPr>
          <p:cNvPr id="6" name="内容占位符 5"/>
          <p:cNvSpPr>
            <a:spLocks noGrp="1"/>
          </p:cNvSpPr>
          <p:nvPr>
            <p:ph idx="1"/>
          </p:nvPr>
        </p:nvSpPr>
        <p:spPr>
          <a:xfrm>
            <a:off x="611504" y="1412875"/>
            <a:ext cx="7416799" cy="4752975"/>
          </a:xfrm>
        </p:spPr>
        <p:txBody>
          <a:bodyPr/>
          <a:lstStyle/>
          <a:p>
            <a:pPr>
              <a:buFont typeface="Wingdings" panose="05000000000000000000" charset="0"/>
              <a:buChar char="Ø"/>
            </a:pPr>
            <a:r>
              <a:rPr kumimoji="1" lang="en-US" altLang="zh-CN" sz="2400" dirty="0">
                <a:latin typeface="微软雅黑" panose="020B0503020204020204" charset="-122"/>
                <a:ea typeface="微软雅黑" panose="020B0503020204020204" charset="-122"/>
              </a:rPr>
              <a:t>Background</a:t>
            </a:r>
            <a:endParaRPr kumimoji="1" lang="zh-CN" altLang="en-US" sz="2400" dirty="0">
              <a:solidFill>
                <a:srgbClr val="003399"/>
              </a:solidFill>
              <a:latin typeface="微软雅黑" panose="020B0503020204020204" charset="-122"/>
              <a:ea typeface="微软雅黑" panose="020B0503020204020204" charset="-122"/>
            </a:endParaRPr>
          </a:p>
          <a:p>
            <a:pPr>
              <a:buFont typeface="Wingdings" panose="05000000000000000000" charset="0"/>
              <a:buChar char="Ø"/>
            </a:pPr>
            <a:r>
              <a:rPr kumimoji="1" lang="en-US" altLang="zh-CN" sz="2400" dirty="0">
                <a:solidFill>
                  <a:srgbClr val="003399"/>
                </a:solidFill>
                <a:latin typeface="微软雅黑" panose="020B0503020204020204" charset="-122"/>
                <a:ea typeface="微软雅黑" panose="020B0503020204020204" charset="-122"/>
              </a:rPr>
              <a:t>Objectives and design</a:t>
            </a:r>
            <a:endParaRPr kumimoji="1" lang="zh-CN" altLang="en-US" sz="2400" dirty="0">
              <a:solidFill>
                <a:srgbClr val="003399"/>
              </a:solidFill>
              <a:latin typeface="微软雅黑" panose="020B0503020204020204" charset="-122"/>
              <a:ea typeface="微软雅黑" panose="020B0503020204020204" charset="-122"/>
            </a:endParaRPr>
          </a:p>
          <a:p>
            <a:pPr>
              <a:buFont typeface="Wingdings" panose="05000000000000000000" charset="0"/>
              <a:buChar char="Ø"/>
            </a:pPr>
            <a:r>
              <a:rPr kumimoji="1" lang="en-US" altLang="zh-CN" sz="2400" dirty="0">
                <a:latin typeface="微软雅黑" panose="020B0503020204020204" charset="-122"/>
                <a:ea typeface="微软雅黑" panose="020B0503020204020204" charset="-122"/>
              </a:rPr>
              <a:t>Significance</a:t>
            </a:r>
            <a:endParaRPr kumimoji="1" lang="zh-CN" altLang="en-US" sz="2400" dirty="0">
              <a:solidFill>
                <a:srgbClr val="003399"/>
              </a:solidFill>
              <a:latin typeface="微软雅黑" panose="020B0503020204020204" charset="-122"/>
              <a:ea typeface="微软雅黑" panose="020B0503020204020204" charset="-122"/>
            </a:endParaRPr>
          </a:p>
          <a:p>
            <a:pPr>
              <a:buFont typeface="Wingdings" panose="05000000000000000000" charset="0"/>
              <a:buChar char="Ø"/>
            </a:pPr>
            <a:r>
              <a:rPr kumimoji="1" lang="en-US" altLang="zh-CN" sz="2400" dirty="0">
                <a:solidFill>
                  <a:srgbClr val="003399"/>
                </a:solidFill>
                <a:latin typeface="微软雅黑" panose="020B0503020204020204" charset="-122"/>
                <a:ea typeface="微软雅黑" panose="020B0503020204020204" charset="-122"/>
              </a:rPr>
              <a:t>Methods</a:t>
            </a:r>
            <a:endParaRPr kumimoji="1" lang="zh-CN" altLang="en-US" sz="2400" dirty="0">
              <a:solidFill>
                <a:srgbClr val="003399"/>
              </a:solidFill>
              <a:latin typeface="微软雅黑" panose="020B0503020204020204" charset="-122"/>
              <a:ea typeface="微软雅黑" panose="020B0503020204020204" charset="-122"/>
            </a:endParaRPr>
          </a:p>
          <a:p>
            <a:pPr>
              <a:buFont typeface="Wingdings" panose="05000000000000000000" charset="0"/>
              <a:buChar char="Ø"/>
            </a:pPr>
            <a:r>
              <a:rPr kumimoji="1" lang="en-US" altLang="zh-CN" sz="2400" dirty="0">
                <a:latin typeface="微软雅黑" panose="020B0503020204020204" charset="-122"/>
                <a:ea typeface="微软雅黑" panose="020B0503020204020204" charset="-122"/>
                <a:sym typeface="+mn-ea"/>
              </a:rPr>
              <a:t>Results</a:t>
            </a:r>
            <a:endParaRPr kumimoji="1" lang="zh-CN" altLang="en-US" sz="2400" dirty="0">
              <a:solidFill>
                <a:srgbClr val="003399"/>
              </a:solidFill>
              <a:latin typeface="微软雅黑" panose="020B0503020204020204" charset="-122"/>
              <a:ea typeface="微软雅黑" panose="020B0503020204020204" charset="-122"/>
              <a:sym typeface="+mn-ea"/>
            </a:endParaRPr>
          </a:p>
          <a:p>
            <a:pPr>
              <a:buFont typeface="Wingdings" panose="05000000000000000000" charset="0"/>
              <a:buChar char="Ø"/>
            </a:pPr>
            <a:r>
              <a:rPr kumimoji="1" lang="en-US" altLang="zh-CN" sz="2400" dirty="0">
                <a:solidFill>
                  <a:srgbClr val="003399"/>
                </a:solidFill>
                <a:latin typeface="微软雅黑" panose="020B0503020204020204" charset="-122"/>
                <a:ea typeface="微软雅黑" panose="020B0503020204020204" charset="-122"/>
                <a:sym typeface="+mn-ea"/>
              </a:rPr>
              <a:t>Conclusion</a:t>
            </a:r>
            <a:endParaRPr kumimoji="1" lang="en-US" altLang="zh-CN" sz="2400" dirty="0">
              <a:latin typeface="微软雅黑" panose="020B0503020204020204" charset="-122"/>
              <a:ea typeface="微软雅黑" panose="020B0503020204020204" charset="-122"/>
              <a:sym typeface="+mn-ea"/>
            </a:endParaRPr>
          </a:p>
          <a:p>
            <a:pPr>
              <a:buFont typeface="Wingdings" panose="05000000000000000000" charset="0"/>
              <a:buChar char="Ø"/>
            </a:pPr>
            <a:r>
              <a:rPr kumimoji="1" lang="en-US" altLang="zh-CN" sz="2400" dirty="0">
                <a:latin typeface="微软雅黑" panose="020B0503020204020204" charset="-122"/>
                <a:ea typeface="微软雅黑" panose="020B0503020204020204" charset="-122"/>
                <a:sym typeface="+mn-ea"/>
              </a:rPr>
              <a:t>Discussion</a:t>
            </a:r>
            <a:endParaRPr kumimoji="1" lang="zh-CN" altLang="en-US" sz="2400" dirty="0"/>
          </a:p>
          <a:p>
            <a:endParaRPr kumimoji="1" lang="zh-CN" altLang="en-US" sz="2400" dirty="0"/>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a:t>
            </a:fld>
            <a:endParaRPr lang="en-US" altLang="zh-CN"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Contents</a:t>
            </a:r>
            <a:endParaRPr lang="zh-CN" altLang="en-US" dirty="0">
              <a:latin typeface="微软雅黑" panose="020B0503020204020204" charset="-122"/>
              <a:ea typeface="微软雅黑" panose="020B0503020204020204" charset="-122"/>
            </a:endParaRPr>
          </a:p>
        </p:txBody>
      </p:sp>
      <p:sp>
        <p:nvSpPr>
          <p:cNvPr id="6" name="内容占位符 5"/>
          <p:cNvSpPr>
            <a:spLocks noGrp="1"/>
          </p:cNvSpPr>
          <p:nvPr>
            <p:ph idx="1"/>
          </p:nvPr>
        </p:nvSpPr>
        <p:spPr>
          <a:xfrm>
            <a:off x="611504" y="1412875"/>
            <a:ext cx="7129145" cy="4752975"/>
          </a:xfrm>
        </p:spPr>
        <p:txBody>
          <a:bodyPr/>
          <a:lstStyle/>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Background</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Objectives and design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Significance</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Methods</a:t>
            </a:r>
          </a:p>
          <a:p>
            <a:pPr>
              <a:buFont typeface="Wingdings" panose="05000000000000000000" charset="0"/>
              <a:buChar char="Ø"/>
            </a:pPr>
            <a:r>
              <a:rPr kumimoji="1" lang="en-US" altLang="zh-CN" sz="2400" dirty="0">
                <a:latin typeface="微软雅黑" panose="020B0503020204020204" charset="-122"/>
                <a:ea typeface="微软雅黑" panose="020B0503020204020204" charset="-122"/>
              </a:rPr>
              <a:t>Results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Discussion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Conclusion</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20</a:t>
            </a:fld>
            <a:endParaRPr lang="en-US" altLang="zh-CN" dirty="0">
              <a:solidFill>
                <a:srgbClr val="000000"/>
              </a:solidFill>
            </a:endParaRPr>
          </a:p>
        </p:txBody>
      </p:sp>
      <p:sp>
        <p:nvSpPr>
          <p:cNvPr id="5" name="文本框 4">
            <a:extLst>
              <a:ext uri="{FF2B5EF4-FFF2-40B4-BE49-F238E27FC236}">
                <a16:creationId xmlns:a16="http://schemas.microsoft.com/office/drawing/2014/main" id="{212D2516-8977-4E74-A714-6B2F49E3B5B8}"/>
              </a:ext>
            </a:extLst>
          </p:cNvPr>
          <p:cNvSpPr txBox="1"/>
          <p:nvPr/>
        </p:nvSpPr>
        <p:spPr>
          <a:xfrm>
            <a:off x="4963794" y="2854103"/>
            <a:ext cx="4180205" cy="3147400"/>
          </a:xfrm>
          <a:prstGeom prst="rect">
            <a:avLst/>
          </a:prstGeom>
          <a:noFill/>
        </p:spPr>
        <p:txBody>
          <a:bodyPr wrap="square" rtlCol="0">
            <a:spAutoFit/>
          </a:bodyPr>
          <a:lstStyle/>
          <a:p>
            <a:pPr>
              <a:lnSpc>
                <a:spcPct val="150000"/>
              </a:lnSpc>
            </a:pPr>
            <a:r>
              <a:rPr lang="en-US" altLang="zh-CN" b="1" dirty="0">
                <a:solidFill>
                  <a:srgbClr val="003399"/>
                </a:solidFill>
                <a:latin typeface="微软雅黑" panose="020B0503020204020204" charset="-122"/>
                <a:ea typeface="微软雅黑" panose="020B0503020204020204" charset="-122"/>
              </a:rPr>
              <a:t>Pre-experiment</a:t>
            </a:r>
            <a:endParaRPr lang="zh-CN" altLang="en-US" b="1" dirty="0">
              <a:solidFill>
                <a:srgbClr val="003399"/>
              </a:solidFill>
              <a:latin typeface="微软雅黑" panose="020B0503020204020204" charset="-122"/>
              <a:ea typeface="微软雅黑" panose="020B050302020402020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b="1" dirty="0">
                <a:solidFill>
                  <a:srgbClr val="000000"/>
                </a:solidFill>
                <a:latin typeface="微软雅黑" panose="020B0503020204020204" charset="-122"/>
                <a:ea typeface="微软雅黑" panose="020B0503020204020204" charset="-122"/>
              </a:rPr>
              <a:t>Preparing baseline</a:t>
            </a:r>
            <a:r>
              <a:rPr kumimoji="0" lang="en-US" altLang="zh-CN"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dataset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Testing classic classification models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b="1" dirty="0">
                <a:solidFill>
                  <a:srgbClr val="000000"/>
                </a:solidFill>
                <a:latin typeface="微软雅黑" panose="020B0503020204020204" charset="-122"/>
                <a:ea typeface="微软雅黑" panose="020B0503020204020204" charset="-122"/>
              </a:rPr>
              <a:t>Testing and tuning DL models</a:t>
            </a:r>
            <a:endParaRPr lang="zh-CN" altLang="en-US" sz="1600" b="1" dirty="0">
              <a:solidFill>
                <a:srgbClr val="000000"/>
              </a:solidFill>
              <a:latin typeface="微软雅黑" panose="020B0503020204020204" charset="-122"/>
              <a:ea typeface="微软雅黑" panose="020B0503020204020204" charset="-122"/>
            </a:endParaRPr>
          </a:p>
          <a:p>
            <a:pPr>
              <a:lnSpc>
                <a:spcPct val="150000"/>
              </a:lnSpc>
            </a:pPr>
            <a:r>
              <a:rPr lang="en-US" altLang="zh-CN" b="1" dirty="0">
                <a:solidFill>
                  <a:srgbClr val="003399"/>
                </a:solidFill>
                <a:latin typeface="微软雅黑" panose="020B0503020204020204" charset="-122"/>
                <a:ea typeface="微软雅黑" panose="020B0503020204020204" charset="-122"/>
              </a:rPr>
              <a:t>Experiment</a:t>
            </a:r>
            <a:endParaRPr lang="zh-CN" altLang="en-US" b="1" dirty="0">
              <a:solidFill>
                <a:srgbClr val="003399"/>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400" b="1" dirty="0">
                <a:solidFill>
                  <a:srgbClr val="000000"/>
                </a:solidFill>
                <a:latin typeface="微软雅黑" panose="020B0503020204020204" charset="-122"/>
                <a:ea typeface="微软雅黑" panose="020B0503020204020204" charset="-122"/>
              </a:rPr>
              <a:t>Data preparation</a:t>
            </a:r>
          </a:p>
          <a:p>
            <a:pPr marL="285750" indent="-285750">
              <a:lnSpc>
                <a:spcPct val="150000"/>
              </a:lnSpc>
              <a:buFont typeface="Arial" panose="020B0604020202020204" pitchFamily="34" charset="0"/>
              <a:buChar char="•"/>
            </a:pPr>
            <a:r>
              <a:rPr lang="en-US" altLang="zh-CN" sz="1400" b="1" dirty="0">
                <a:solidFill>
                  <a:srgbClr val="000000"/>
                </a:solidFill>
                <a:latin typeface="微软雅黑" panose="020B0503020204020204" charset="-122"/>
                <a:ea typeface="微软雅黑" panose="020B0503020204020204" charset="-122"/>
              </a:rPr>
              <a:t>Model effectiveness: single subject test</a:t>
            </a:r>
            <a:endParaRPr lang="zh-CN" altLang="en-US" sz="1400" b="1" dirty="0">
              <a:solidFill>
                <a:srgbClr val="000000"/>
              </a:solidFill>
              <a:latin typeface="微软雅黑" panose="020B0503020204020204" charset="-122"/>
              <a:ea typeface="微软雅黑" panose="020B0503020204020204" charset="-122"/>
            </a:endParaRPr>
          </a:p>
          <a:p>
            <a:pPr marL="285750" indent="-285750">
              <a:lnSpc>
                <a:spcPct val="150000"/>
              </a:lnSpc>
              <a:buFont typeface="Arial" panose="020B0604020202020204" pitchFamily="34" charset="0"/>
              <a:buChar char="•"/>
            </a:pPr>
            <a:r>
              <a:rPr lang="en-US" altLang="zh-CN" sz="1400" b="1" dirty="0">
                <a:solidFill>
                  <a:srgbClr val="000000"/>
                </a:solidFill>
                <a:latin typeface="微软雅黑" panose="020B0503020204020204" charset="-122"/>
                <a:ea typeface="微软雅黑" panose="020B0503020204020204" charset="-122"/>
              </a:rPr>
              <a:t>Model versatility: single subject / multiple subjects cross test</a:t>
            </a:r>
            <a:endParaRPr lang="zh-CN" altLang="en-US" sz="1400" b="1" dirty="0">
              <a:solidFill>
                <a:srgbClr val="000000"/>
              </a:solidFill>
              <a:latin typeface="微软雅黑" panose="020B0503020204020204" charset="-122"/>
              <a:ea typeface="微软雅黑" panose="020B0503020204020204" charset="-122"/>
            </a:endParaRPr>
          </a:p>
        </p:txBody>
      </p:sp>
      <p:sp>
        <p:nvSpPr>
          <p:cNvPr id="7" name="左大括号 6">
            <a:extLst>
              <a:ext uri="{FF2B5EF4-FFF2-40B4-BE49-F238E27FC236}">
                <a16:creationId xmlns:a16="http://schemas.microsoft.com/office/drawing/2014/main" id="{AC314E61-85DB-459F-B529-B14E36B27E58}"/>
              </a:ext>
            </a:extLst>
          </p:cNvPr>
          <p:cNvSpPr/>
          <p:nvPr/>
        </p:nvSpPr>
        <p:spPr>
          <a:xfrm>
            <a:off x="4211955" y="2854103"/>
            <a:ext cx="588645" cy="3095847"/>
          </a:xfrm>
          <a:prstGeom prst="leftBrace">
            <a:avLst>
              <a:gd name="adj1" fmla="val 31518"/>
              <a:gd name="adj2" fmla="val 50000"/>
            </a:avLst>
          </a:prstGeom>
          <a:ln>
            <a:headEnd type="none" w="med" len="med"/>
            <a:tailEnd type="none" w="med" len="med"/>
          </a:ln>
          <a:extLst>
            <a:ext uri="{909E8E84-426E-40DD-AFC4-6F175D3DCCD1}">
              <a14:hiddenFill xmlns:a14="http://schemas.microsoft.com/office/drawing/2010/main">
                <a:solidFill>
                  <a:schemeClr val="bg1"/>
                </a:solidFill>
              </a14:hiddenFill>
            </a:ext>
          </a:extLst>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anchor="t" anchorCtr="0" compatLnSpc="1"/>
          <a:lstStyle/>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901178F5-133C-4845-A5CD-0B497C3ECFCE}"/>
              </a:ext>
            </a:extLst>
          </p:cNvPr>
          <p:cNvSpPr txBox="1"/>
          <p:nvPr/>
        </p:nvSpPr>
        <p:spPr>
          <a:xfrm>
            <a:off x="5724128" y="2115439"/>
            <a:ext cx="3312046" cy="738664"/>
          </a:xfrm>
          <a:prstGeom prst="rect">
            <a:avLst/>
          </a:prstGeom>
          <a:noFill/>
        </p:spPr>
        <p:txBody>
          <a:bodyPr wrap="square">
            <a:spAutoFit/>
          </a:bodyPr>
          <a:lstStyle/>
          <a:p>
            <a:r>
              <a:rPr lang="en-US" altLang="zh-CN" sz="1400" dirty="0">
                <a:solidFill>
                  <a:srgbClr val="000000"/>
                </a:solidFill>
                <a:latin typeface="微软雅黑" panose="020B0503020204020204" charset="-122"/>
                <a:ea typeface="微软雅黑" panose="020B0503020204020204" charset="-122"/>
              </a:rPr>
              <a:t>Testing on a baseline dataset with the expected input dimensions for rationality check</a:t>
            </a:r>
            <a:endParaRPr lang="zh-CN" altLang="en-US" sz="1400" dirty="0">
              <a:solidFill>
                <a:srgbClr val="00000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686629284"/>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Pre-experiment</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21</a:t>
            </a:fld>
            <a:endParaRPr lang="en-US" altLang="zh-CN" dirty="0">
              <a:solidFill>
                <a:srgbClr val="000000"/>
              </a:solidFill>
            </a:endParaRPr>
          </a:p>
        </p:txBody>
      </p:sp>
      <p:sp>
        <p:nvSpPr>
          <p:cNvPr id="3" name="内容占位符 2"/>
          <p:cNvSpPr>
            <a:spLocks noGrp="1"/>
          </p:cNvSpPr>
          <p:nvPr>
            <p:ph idx="1"/>
          </p:nvPr>
        </p:nvSpPr>
        <p:spPr>
          <a:xfrm>
            <a:off x="569595" y="1369695"/>
            <a:ext cx="8004810" cy="4752975"/>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Baseline</a:t>
            </a:r>
            <a:r>
              <a:rPr lang="zh-CN" altLang="en-US" sz="1800" dirty="0">
                <a:latin typeface="微软雅黑" panose="020B0503020204020204" charset="-122"/>
                <a:ea typeface="微软雅黑" panose="020B0503020204020204" charset="-122"/>
                <a:sym typeface="+mn-ea"/>
              </a:rPr>
              <a:t> </a:t>
            </a:r>
            <a:r>
              <a:rPr lang="en-US" altLang="zh-CN" sz="1800" dirty="0">
                <a:latin typeface="微软雅黑" panose="020B0503020204020204" charset="-122"/>
                <a:ea typeface="微软雅黑" panose="020B0503020204020204" charset="-122"/>
                <a:sym typeface="+mn-ea"/>
              </a:rPr>
              <a:t>dataset</a:t>
            </a: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Strictly controlled data quality</a:t>
            </a:r>
          </a:p>
          <a:p>
            <a:pPr>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Relatively consistent data distribution</a:t>
            </a: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Less randomness</a:t>
            </a: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Separable (for classification, with learnable features)</a:t>
            </a: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Pre-experiment</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22</a:t>
            </a:fld>
            <a:endParaRPr lang="en-US" altLang="zh-CN" dirty="0">
              <a:solidFill>
                <a:srgbClr val="000000"/>
              </a:solidFill>
            </a:endParaRPr>
          </a:p>
        </p:txBody>
      </p:sp>
      <p:sp>
        <p:nvSpPr>
          <p:cNvPr id="3" name="内容占位符 2"/>
          <p:cNvSpPr>
            <a:spLocks noGrp="1"/>
          </p:cNvSpPr>
          <p:nvPr>
            <p:ph idx="1"/>
          </p:nvPr>
        </p:nvSpPr>
        <p:spPr>
          <a:xfrm>
            <a:off x="569595" y="1369695"/>
            <a:ext cx="8004810" cy="4752975"/>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Preparing</a:t>
            </a:r>
            <a:r>
              <a:rPr lang="zh-CN" altLang="en-US" sz="1800" dirty="0">
                <a:latin typeface="微软雅黑" panose="020B0503020204020204" charset="-122"/>
                <a:ea typeface="微软雅黑" panose="020B0503020204020204" charset="-122"/>
                <a:sym typeface="+mn-ea"/>
              </a:rPr>
              <a:t> </a:t>
            </a:r>
            <a:r>
              <a:rPr lang="en-US" altLang="zh-CN" sz="1800" dirty="0">
                <a:latin typeface="微软雅黑" panose="020B0503020204020204" charset="-122"/>
                <a:ea typeface="微软雅黑" panose="020B0503020204020204" charset="-122"/>
                <a:sym typeface="+mn-ea"/>
              </a:rPr>
              <a:t>baseline dataset: manual pre-processing</a:t>
            </a:r>
            <a:endParaRPr kumimoji="1" lang="zh-CN" altLang="en-US" sz="1800" dirty="0">
              <a:solidFill>
                <a:schemeClr val="tx1"/>
              </a:solidFill>
              <a:latin typeface="微软雅黑" panose="020B0503020204020204" charset="-122"/>
              <a:ea typeface="微软雅黑" panose="020B0503020204020204" charset="-122"/>
              <a:sym typeface="+mn-ea"/>
            </a:endParaRP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EEG data of subject 00</a:t>
            </a:r>
            <a:r>
              <a:rPr kumimoji="1" lang="zh-CN" altLang="en-US" sz="1600" dirty="0">
                <a:solidFill>
                  <a:schemeClr val="tx1"/>
                </a:solidFill>
                <a:latin typeface="微软雅黑" panose="020B0503020204020204" charset="-122"/>
                <a:ea typeface="微软雅黑" panose="020B0503020204020204" charset="-122"/>
                <a:sym typeface="+mn-ea"/>
              </a:rPr>
              <a:t>02</a:t>
            </a:r>
            <a:r>
              <a:rPr kumimoji="1" lang="en-US" altLang="zh-CN" sz="1600" dirty="0">
                <a:solidFill>
                  <a:schemeClr val="tx1"/>
                </a:solidFill>
                <a:latin typeface="微软雅黑" panose="020B0503020204020204" charset="-122"/>
                <a:ea typeface="微软雅黑" panose="020B0503020204020204" charset="-122"/>
                <a:sym typeface="+mn-ea"/>
              </a:rPr>
              <a:t>,</a:t>
            </a:r>
            <a:r>
              <a:rPr kumimoji="1" lang="zh-CN" altLang="en-US" sz="1600" dirty="0">
                <a:solidFill>
                  <a:schemeClr val="tx1"/>
                </a:solidFill>
                <a:latin typeface="微软雅黑" panose="020B0503020204020204" charset="-122"/>
                <a:ea typeface="微软雅黑" panose="020B0503020204020204" charset="-122"/>
                <a:sym typeface="+mn-ea"/>
              </a:rPr>
              <a:t> 0009</a:t>
            </a:r>
            <a:r>
              <a:rPr kumimoji="1" lang="en-US" altLang="zh-CN" sz="1600" dirty="0">
                <a:solidFill>
                  <a:schemeClr val="tx1"/>
                </a:solidFill>
                <a:latin typeface="微软雅黑" panose="020B0503020204020204" charset="-122"/>
                <a:ea typeface="微软雅黑" panose="020B0503020204020204" charset="-122"/>
                <a:sym typeface="+mn-ea"/>
              </a:rPr>
              <a:t>,</a:t>
            </a:r>
            <a:r>
              <a:rPr kumimoji="1" lang="zh-CN" altLang="en-US" sz="1600" dirty="0">
                <a:solidFill>
                  <a:schemeClr val="tx1"/>
                </a:solidFill>
                <a:latin typeface="微软雅黑" panose="020B0503020204020204" charset="-122"/>
                <a:ea typeface="微软雅黑" panose="020B0503020204020204" charset="-122"/>
                <a:sym typeface="+mn-ea"/>
              </a:rPr>
              <a:t> 0801</a:t>
            </a:r>
            <a:r>
              <a:rPr kumimoji="1" lang="en-US" altLang="zh-CN" sz="1600" dirty="0">
                <a:solidFill>
                  <a:schemeClr val="tx1"/>
                </a:solidFill>
                <a:latin typeface="微软雅黑" panose="020B0503020204020204" charset="-122"/>
                <a:ea typeface="微软雅黑" panose="020B0503020204020204" charset="-122"/>
                <a:sym typeface="+mn-ea"/>
              </a:rPr>
              <a:t>,</a:t>
            </a:r>
            <a:r>
              <a:rPr kumimoji="1" lang="zh-CN" altLang="en-US" sz="1600" dirty="0">
                <a:solidFill>
                  <a:schemeClr val="tx1"/>
                </a:solidFill>
                <a:latin typeface="微软雅黑" panose="020B0503020204020204" charset="-122"/>
                <a:ea typeface="微软雅黑" panose="020B0503020204020204" charset="-122"/>
                <a:sym typeface="+mn-ea"/>
              </a:rPr>
              <a:t> 1301</a:t>
            </a: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Import </a:t>
            </a:r>
            <a:r>
              <a:rPr kumimoji="1" lang="zh-CN" altLang="en-US" sz="1600" dirty="0">
                <a:solidFill>
                  <a:schemeClr val="tx1"/>
                </a:solidFill>
                <a:latin typeface="微软雅黑" panose="020B0503020204020204" charset="-122"/>
                <a:ea typeface="微软雅黑" panose="020B0503020204020204" charset="-122"/>
                <a:sym typeface="+mn-ea"/>
              </a:rPr>
              <a:t>.edf </a:t>
            </a:r>
            <a:r>
              <a:rPr kumimoji="1" lang="en-US" altLang="zh-CN" sz="1600" dirty="0">
                <a:solidFill>
                  <a:schemeClr val="tx1"/>
                </a:solidFill>
                <a:latin typeface="微软雅黑" panose="020B0503020204020204" charset="-122"/>
                <a:ea typeface="微软雅黑" panose="020B0503020204020204" charset="-122"/>
                <a:sym typeface="+mn-ea"/>
              </a:rPr>
              <a:t>file</a:t>
            </a:r>
            <a:endParaRPr kumimoji="1" lang="zh-CN" altLang="en-US" sz="1600" dirty="0">
              <a:solidFill>
                <a:schemeClr val="tx1"/>
              </a:solidFill>
              <a:latin typeface="微软雅黑" panose="020B0503020204020204" charset="-122"/>
              <a:ea typeface="微软雅黑" panose="020B0503020204020204" charset="-122"/>
              <a:sym typeface="+mn-ea"/>
            </a:endParaRP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Electrode placement: </a:t>
            </a:r>
            <a:r>
              <a:rPr kumimoji="1" lang="zh-CN" altLang="en-US" sz="1600" dirty="0">
                <a:solidFill>
                  <a:schemeClr val="tx1"/>
                </a:solidFill>
                <a:latin typeface="微软雅黑" panose="020B0503020204020204" charset="-122"/>
                <a:ea typeface="微软雅黑" panose="020B0503020204020204" charset="-122"/>
                <a:sym typeface="+mn-ea"/>
              </a:rPr>
              <a:t>10-5 </a:t>
            </a:r>
            <a:r>
              <a:rPr kumimoji="1" lang="en-US" altLang="zh-CN" sz="1600" dirty="0">
                <a:solidFill>
                  <a:schemeClr val="tx1"/>
                </a:solidFill>
                <a:latin typeface="微软雅黑" panose="020B0503020204020204" charset="-122"/>
                <a:ea typeface="微软雅黑" panose="020B0503020204020204" charset="-122"/>
                <a:sym typeface="+mn-ea"/>
              </a:rPr>
              <a:t>system</a:t>
            </a:r>
            <a:endParaRPr kumimoji="1" lang="zh-CN" altLang="en-US" sz="1600" dirty="0">
              <a:solidFill>
                <a:schemeClr val="tx1"/>
              </a:solidFill>
              <a:latin typeface="微软雅黑" panose="020B0503020204020204" charset="-122"/>
              <a:ea typeface="微软雅黑" panose="020B0503020204020204" charset="-122"/>
              <a:sym typeface="+mn-ea"/>
            </a:endParaRP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Remove </a:t>
            </a:r>
            <a:r>
              <a:rPr kumimoji="1" lang="zh-CN" altLang="en-US" sz="1600" dirty="0">
                <a:solidFill>
                  <a:schemeClr val="tx1"/>
                </a:solidFill>
                <a:latin typeface="微软雅黑" panose="020B0503020204020204" charset="-122"/>
                <a:ea typeface="微软雅黑" panose="020B0503020204020204" charset="-122"/>
                <a:sym typeface="+mn-ea"/>
              </a:rPr>
              <a:t>VEOG、HEOG、ECG</a:t>
            </a: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Re-reference on </a:t>
            </a:r>
            <a:r>
              <a:rPr kumimoji="1" lang="zh-CN" altLang="en-US" sz="1600" dirty="0">
                <a:solidFill>
                  <a:schemeClr val="tx1"/>
                </a:solidFill>
                <a:latin typeface="微软雅黑" panose="020B0503020204020204" charset="-122"/>
                <a:ea typeface="微软雅黑" panose="020B0503020204020204" charset="-122"/>
                <a:sym typeface="+mn-ea"/>
              </a:rPr>
              <a:t>Fc6</a:t>
            </a: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Resample to </a:t>
            </a:r>
            <a:r>
              <a:rPr kumimoji="1" lang="zh-CN" altLang="en-US" sz="1600" dirty="0">
                <a:solidFill>
                  <a:schemeClr val="tx1"/>
                </a:solidFill>
                <a:latin typeface="微软雅黑" panose="020B0503020204020204" charset="-122"/>
                <a:ea typeface="微软雅黑" panose="020B0503020204020204" charset="-122"/>
                <a:sym typeface="+mn-ea"/>
              </a:rPr>
              <a:t>500Hz</a:t>
            </a: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Bandpass filtering </a:t>
            </a:r>
            <a:r>
              <a:rPr kumimoji="1" lang="zh-CN" altLang="en-US" sz="1600" dirty="0">
                <a:solidFill>
                  <a:schemeClr val="tx1"/>
                </a:solidFill>
                <a:latin typeface="微软雅黑" panose="020B0503020204020204" charset="-122"/>
                <a:ea typeface="微软雅黑" panose="020B0503020204020204" charset="-122"/>
                <a:sym typeface="+mn-ea"/>
              </a:rPr>
              <a:t>0.1-40Hz</a:t>
            </a: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Baseline correction, interpolating, rejecting bad segments</a:t>
            </a:r>
            <a:endParaRPr kumimoji="1" lang="zh-CN" altLang="en-US" sz="1600" dirty="0">
              <a:solidFill>
                <a:schemeClr val="tx1"/>
              </a:solidFill>
              <a:latin typeface="微软雅黑" panose="020B0503020204020204" charset="-122"/>
              <a:ea typeface="微软雅黑" panose="020B0503020204020204" charset="-122"/>
              <a:sym typeface="+mn-ea"/>
            </a:endParaRP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ICA</a:t>
            </a:r>
          </a:p>
          <a:p>
            <a:pPr algn="l">
              <a:lnSpc>
                <a:spcPct val="100000"/>
              </a:lnSpc>
              <a:buFont typeface="Wingdings" panose="05000000000000000000" charset="0"/>
              <a:buChar char="Ø"/>
            </a:pPr>
            <a:r>
              <a:rPr kumimoji="1" lang="en-US" altLang="zh-CN" sz="1600" dirty="0">
                <a:solidFill>
                  <a:schemeClr val="tx1"/>
                </a:solidFill>
                <a:latin typeface="微软雅黑" panose="020B0503020204020204" charset="-122"/>
                <a:ea typeface="微软雅黑" panose="020B0503020204020204" charset="-122"/>
                <a:sym typeface="+mn-ea"/>
              </a:rPr>
              <a:t>Take</a:t>
            </a:r>
            <a:r>
              <a:rPr kumimoji="1" lang="zh-CN" altLang="en-US" sz="1600" dirty="0">
                <a:solidFill>
                  <a:schemeClr val="tx1"/>
                </a:solidFill>
                <a:latin typeface="微软雅黑" panose="020B0503020204020204" charset="-122"/>
                <a:ea typeface="微软雅黑" panose="020B0503020204020204" charset="-122"/>
                <a:sym typeface="+mn-ea"/>
              </a:rPr>
              <a:t> Fp1，Fp2 </a:t>
            </a:r>
            <a:r>
              <a:rPr kumimoji="1" lang="en-US" altLang="zh-CN" sz="1600" dirty="0">
                <a:solidFill>
                  <a:schemeClr val="tx1"/>
                </a:solidFill>
                <a:latin typeface="微软雅黑" panose="020B0503020204020204" charset="-122"/>
                <a:ea typeface="微软雅黑" panose="020B0503020204020204" charset="-122"/>
                <a:sym typeface="+mn-ea"/>
              </a:rPr>
              <a:t>channels, divide into 2s sequences (</a:t>
            </a:r>
            <a:r>
              <a:rPr kumimoji="1" lang="zh-CN" altLang="en-US" sz="1600" dirty="0">
                <a:solidFill>
                  <a:schemeClr val="tx1"/>
                </a:solidFill>
                <a:latin typeface="微软雅黑" panose="020B0503020204020204" charset="-122"/>
                <a:ea typeface="微软雅黑" panose="020B0503020204020204" charset="-122"/>
                <a:sym typeface="+mn-ea"/>
              </a:rPr>
              <a:t>2 channels×1000 sample points</a:t>
            </a:r>
            <a:r>
              <a:rPr kumimoji="1" lang="en-US" altLang="zh-CN" sz="1600" dirty="0">
                <a:solidFill>
                  <a:schemeClr val="tx1"/>
                </a:solidFill>
                <a:latin typeface="微软雅黑" panose="020B0503020204020204" charset="-122"/>
                <a:ea typeface="微软雅黑" panose="020B0503020204020204" charset="-122"/>
                <a:sym typeface="+mn-ea"/>
              </a:rPr>
              <a:t>)</a:t>
            </a:r>
          </a:p>
        </p:txBody>
      </p:sp>
      <p:pic>
        <p:nvPicPr>
          <p:cNvPr id="47" name="图片 1"/>
          <p:cNvPicPr>
            <a:picLocks noChangeAspect="1"/>
          </p:cNvPicPr>
          <p:nvPr/>
        </p:nvPicPr>
        <p:blipFill>
          <a:blip r:embed="rId3"/>
          <a:stretch>
            <a:fillRect/>
          </a:stretch>
        </p:blipFill>
        <p:spPr>
          <a:xfrm>
            <a:off x="6228184" y="1916832"/>
            <a:ext cx="2346221" cy="2356172"/>
          </a:xfrm>
          <a:prstGeom prst="rect">
            <a:avLst/>
          </a:prstGeom>
          <a:noFill/>
          <a:ln>
            <a:noFill/>
          </a:ln>
        </p:spPr>
      </p:pic>
    </p:spTree>
    <p:extLst>
      <p:ext uri="{BB962C8B-B14F-4D97-AF65-F5344CB8AC3E}">
        <p14:creationId xmlns:p14="http://schemas.microsoft.com/office/powerpoint/2010/main" val="2252165746"/>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Pre-experiment</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23</a:t>
            </a:fld>
            <a:endParaRPr lang="en-US" altLang="zh-CN" dirty="0">
              <a:solidFill>
                <a:srgbClr val="000000"/>
              </a:solidFill>
            </a:endParaRPr>
          </a:p>
        </p:txBody>
      </p:sp>
      <p:pic>
        <p:nvPicPr>
          <p:cNvPr id="29" name="图片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3025" y="1885950"/>
            <a:ext cx="9036685" cy="3862070"/>
          </a:xfrm>
          <a:prstGeom prst="rect">
            <a:avLst/>
          </a:prstGeom>
          <a:noFill/>
          <a:ln>
            <a:noFill/>
          </a:ln>
        </p:spPr>
      </p:pic>
      <p:sp>
        <p:nvSpPr>
          <p:cNvPr id="7" name="文本框 6"/>
          <p:cNvSpPr txBox="1"/>
          <p:nvPr/>
        </p:nvSpPr>
        <p:spPr>
          <a:xfrm>
            <a:off x="756285" y="5661025"/>
            <a:ext cx="7595235" cy="646331"/>
          </a:xfrm>
          <a:prstGeom prst="rect">
            <a:avLst/>
          </a:prstGeom>
          <a:noFill/>
        </p:spPr>
        <p:txBody>
          <a:bodyPr wrap="square" rtlCol="0" anchor="t">
            <a:spAutoFit/>
          </a:bodyPr>
          <a:lstStyle/>
          <a:p>
            <a:pPr algn="ctr"/>
            <a:r>
              <a:rPr lang="en-US" altLang="zh-CN" sz="1800" dirty="0">
                <a:latin typeface="微软雅黑" panose="020B0503020204020204" charset="-122"/>
                <a:ea typeface="微软雅黑" panose="020B0503020204020204" charset="-122"/>
                <a:sym typeface="+mn-ea"/>
              </a:rPr>
              <a:t>Visualizing </a:t>
            </a:r>
            <a:r>
              <a:rPr lang="en-US" altLang="zh-CN" dirty="0">
                <a:latin typeface="微软雅黑" panose="020B0503020204020204" charset="-122"/>
                <a:ea typeface="微软雅黑" panose="020B0503020204020204" charset="-122"/>
                <a:sym typeface="+mn-ea"/>
              </a:rPr>
              <a:t>Fp1 &amp; Fp2</a:t>
            </a:r>
            <a:r>
              <a:rPr lang="en-US" altLang="zh-CN" sz="1800" dirty="0">
                <a:latin typeface="微软雅黑" panose="020B0503020204020204" charset="-122"/>
                <a:ea typeface="微软雅黑" panose="020B0503020204020204" charset="-122"/>
                <a:sym typeface="+mn-ea"/>
              </a:rPr>
              <a:t> power values </a:t>
            </a:r>
            <a:r>
              <a:rPr lang="en-US" altLang="zh-CN" dirty="0">
                <a:latin typeface="微软雅黑" panose="020B0503020204020204" charset="-122"/>
                <a:ea typeface="微软雅黑" panose="020B0503020204020204" charset="-122"/>
                <a:sym typeface="+mn-ea"/>
              </a:rPr>
              <a:t>of </a:t>
            </a:r>
            <a:r>
              <a:rPr lang="en-US" dirty="0">
                <a:latin typeface="微软雅黑" panose="020B0503020204020204" charset="-122"/>
                <a:ea typeface="微软雅黑" panose="020B0503020204020204" charset="-122"/>
              </a:rPr>
              <a:t>traditional frequency </a:t>
            </a:r>
            <a:r>
              <a:rPr lang="en-US" altLang="zh-CN" dirty="0">
                <a:latin typeface="微软雅黑" panose="020B0503020204020204" charset="-122"/>
                <a:ea typeface="微软雅黑" panose="020B0503020204020204" charset="-122"/>
                <a:sym typeface="+mn-ea"/>
              </a:rPr>
              <a:t>bands and sample entropy</a:t>
            </a:r>
            <a:endParaRPr lang="zh-CN" altLang="en-US" dirty="0">
              <a:latin typeface="微软雅黑" panose="020B0503020204020204" charset="-122"/>
              <a:ea typeface="微软雅黑" panose="020B0503020204020204" charset="-122"/>
              <a:sym typeface="+mn-ea"/>
            </a:endParaRPr>
          </a:p>
        </p:txBody>
      </p:sp>
      <p:sp>
        <p:nvSpPr>
          <p:cNvPr id="6" name="内容占位符 5"/>
          <p:cNvSpPr>
            <a:spLocks noGrp="1"/>
          </p:cNvSpPr>
          <p:nvPr>
            <p:ph idx="1"/>
          </p:nvPr>
        </p:nvSpPr>
        <p:spPr>
          <a:xfrm>
            <a:off x="569595" y="1369695"/>
            <a:ext cx="8004810" cy="629285"/>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Preparing</a:t>
            </a:r>
            <a:r>
              <a:rPr lang="zh-CN" altLang="en-US" sz="1800" dirty="0">
                <a:latin typeface="微软雅黑" panose="020B0503020204020204" charset="-122"/>
                <a:ea typeface="微软雅黑" panose="020B0503020204020204" charset="-122"/>
                <a:sym typeface="+mn-ea"/>
              </a:rPr>
              <a:t> </a:t>
            </a:r>
            <a:r>
              <a:rPr lang="en-US" altLang="zh-CN" sz="1800" dirty="0">
                <a:latin typeface="微软雅黑" panose="020B0503020204020204" charset="-122"/>
                <a:ea typeface="微软雅黑" panose="020B0503020204020204" charset="-122"/>
                <a:sym typeface="+mn-ea"/>
              </a:rPr>
              <a:t>baseline dataset: visualizing separable features</a:t>
            </a:r>
            <a:endParaRPr kumimoji="1" lang="zh-CN" altLang="en-US" sz="1800" dirty="0">
              <a:solidFill>
                <a:schemeClr val="tx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Pre-experiment</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24</a:t>
            </a:fld>
            <a:endParaRPr lang="en-US" altLang="zh-CN" dirty="0">
              <a:solidFill>
                <a:srgbClr val="000000"/>
              </a:solidFill>
            </a:endParaRPr>
          </a:p>
        </p:txBody>
      </p:sp>
      <p:sp>
        <p:nvSpPr>
          <p:cNvPr id="3" name="内容占位符 2"/>
          <p:cNvSpPr>
            <a:spLocks noGrp="1"/>
          </p:cNvSpPr>
          <p:nvPr>
            <p:ph idx="1"/>
          </p:nvPr>
        </p:nvSpPr>
        <p:spPr>
          <a:xfrm>
            <a:off x="569595" y="1369695"/>
            <a:ext cx="8004810" cy="534035"/>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Comparing performances of different types of classic classifiers</a:t>
            </a:r>
            <a:endParaRPr kumimoji="1" lang="zh-CN" altLang="en-US" sz="1800" dirty="0">
              <a:solidFill>
                <a:schemeClr val="tx1"/>
              </a:solidFill>
              <a:latin typeface="微软雅黑" panose="020B0503020204020204" charset="-122"/>
              <a:ea typeface="微软雅黑" panose="020B0503020204020204" charset="-122"/>
              <a:sym typeface="+mn-ea"/>
            </a:endParaRPr>
          </a:p>
          <a:p>
            <a:pPr algn="l">
              <a:lnSpc>
                <a:spcPct val="100000"/>
              </a:lnSpc>
              <a:buFont typeface="Wingdings" panose="05000000000000000000" charset="0"/>
              <a:buChar char="Ø"/>
            </a:pPr>
            <a:endParaRPr kumimoji="1" lang="en-US" altLang="zh-CN" sz="1600" dirty="0">
              <a:solidFill>
                <a:schemeClr val="tx1"/>
              </a:solidFill>
              <a:latin typeface="微软雅黑" panose="020B0503020204020204" charset="-122"/>
              <a:ea typeface="微软雅黑" panose="020B0503020204020204" charset="-122"/>
              <a:sym typeface="+mn-ea"/>
            </a:endParaRPr>
          </a:p>
        </p:txBody>
      </p:sp>
      <p:pic>
        <p:nvPicPr>
          <p:cNvPr id="25" name="图片 25"/>
          <p:cNvPicPr>
            <a:picLocks noChangeAspect="1"/>
          </p:cNvPicPr>
          <p:nvPr/>
        </p:nvPicPr>
        <p:blipFill>
          <a:blip r:embed="rId3"/>
          <a:stretch>
            <a:fillRect/>
          </a:stretch>
        </p:blipFill>
        <p:spPr>
          <a:xfrm>
            <a:off x="569595" y="2132965"/>
            <a:ext cx="8254365" cy="3429635"/>
          </a:xfrm>
          <a:prstGeom prst="rect">
            <a:avLst/>
          </a:prstGeom>
        </p:spPr>
      </p:pic>
      <p:sp>
        <p:nvSpPr>
          <p:cNvPr id="7" name="文本框 6"/>
          <p:cNvSpPr txBox="1"/>
          <p:nvPr/>
        </p:nvSpPr>
        <p:spPr>
          <a:xfrm>
            <a:off x="828040" y="5661025"/>
            <a:ext cx="7595235" cy="338554"/>
          </a:xfrm>
          <a:prstGeom prst="rect">
            <a:avLst/>
          </a:prstGeom>
          <a:noFill/>
        </p:spPr>
        <p:txBody>
          <a:bodyPr wrap="square" rtlCol="0" anchor="t">
            <a:spAutoFit/>
          </a:bodyPr>
          <a:lstStyle/>
          <a:p>
            <a:pPr algn="ctr"/>
            <a:r>
              <a:rPr lang="en-US" altLang="zh-CN" sz="1600" dirty="0">
                <a:latin typeface="微软雅黑" panose="020B0503020204020204" charset="-122"/>
                <a:ea typeface="微软雅黑" panose="020B0503020204020204" charset="-122"/>
                <a:sym typeface="+mn-ea"/>
              </a:rPr>
              <a:t>Boxplot showing results of 5-fold validation on baseline dataset</a:t>
            </a:r>
            <a:endParaRPr kumimoji="1" lang="zh-CN" altLang="en-US" sz="1600"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Pre-experiment</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25</a:t>
            </a:fld>
            <a:endParaRPr lang="en-US" altLang="zh-CN" dirty="0">
              <a:solidFill>
                <a:srgbClr val="000000"/>
              </a:solidFill>
            </a:endParaRPr>
          </a:p>
        </p:txBody>
      </p:sp>
      <p:sp>
        <p:nvSpPr>
          <p:cNvPr id="7" name="文本框 6"/>
          <p:cNvSpPr txBox="1"/>
          <p:nvPr/>
        </p:nvSpPr>
        <p:spPr>
          <a:xfrm>
            <a:off x="755650" y="5805170"/>
            <a:ext cx="7595235" cy="369332"/>
          </a:xfrm>
          <a:prstGeom prst="rect">
            <a:avLst/>
          </a:prstGeom>
          <a:noFill/>
        </p:spPr>
        <p:txBody>
          <a:bodyPr wrap="square" rtlCol="0" anchor="t">
            <a:spAutoFit/>
          </a:bodyPr>
          <a:lstStyle/>
          <a:p>
            <a:pPr algn="ctr"/>
            <a:r>
              <a:rPr kumimoji="1" lang="en-US" altLang="zh-CN" dirty="0">
                <a:latin typeface="微软雅黑" panose="020B0503020204020204" charset="-122"/>
                <a:ea typeface="微软雅黑" panose="020B0503020204020204" charset="-122"/>
                <a:sym typeface="+mn-ea"/>
              </a:rPr>
              <a:t>CNN</a:t>
            </a:r>
            <a:r>
              <a:rPr kumimoji="1" lang="zh-CN" altLang="en-US" dirty="0">
                <a:latin typeface="微软雅黑" panose="020B0503020204020204" charset="-122"/>
                <a:ea typeface="微软雅黑" panose="020B0503020204020204" charset="-122"/>
                <a:sym typeface="+mn-ea"/>
              </a:rPr>
              <a:t> </a:t>
            </a:r>
            <a:r>
              <a:rPr kumimoji="1" lang="en-US" altLang="zh-CN" dirty="0">
                <a:latin typeface="微软雅黑" panose="020B0503020204020204" charset="-122"/>
                <a:ea typeface="微软雅黑" panose="020B0503020204020204" charset="-122"/>
                <a:sym typeface="+mn-ea"/>
              </a:rPr>
              <a:t>structure</a:t>
            </a:r>
            <a:r>
              <a:rPr kumimoji="1" lang="zh-CN" altLang="en-US" dirty="0">
                <a:latin typeface="微软雅黑" panose="020B0503020204020204" charset="-122"/>
                <a:ea typeface="微软雅黑" panose="020B0503020204020204" charset="-122"/>
                <a:sym typeface="+mn-ea"/>
              </a:rPr>
              <a:t> </a:t>
            </a:r>
            <a:r>
              <a:rPr kumimoji="1" lang="en-US" altLang="zh-CN" dirty="0">
                <a:latin typeface="微软雅黑" panose="020B0503020204020204" charset="-122"/>
                <a:ea typeface="微软雅黑" panose="020B0503020204020204" charset="-122"/>
                <a:sym typeface="+mn-ea"/>
              </a:rPr>
              <a:t>+ test result on baseline data (Single subject)</a:t>
            </a:r>
            <a:endParaRPr kumimoji="1" lang="zh-CN" altLang="en-US" dirty="0">
              <a:latin typeface="微软雅黑" panose="020B0503020204020204" charset="-122"/>
              <a:ea typeface="微软雅黑" panose="020B0503020204020204" charset="-122"/>
              <a:sym typeface="+mn-ea"/>
            </a:endParaRPr>
          </a:p>
        </p:txBody>
      </p:sp>
      <p:sp>
        <p:nvSpPr>
          <p:cNvPr id="6" name="内容占位符 5"/>
          <p:cNvSpPr>
            <a:spLocks noGrp="1"/>
          </p:cNvSpPr>
          <p:nvPr>
            <p:ph idx="1"/>
          </p:nvPr>
        </p:nvSpPr>
        <p:spPr>
          <a:xfrm>
            <a:off x="569595" y="1369695"/>
            <a:ext cx="8004810" cy="629285"/>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Tuning CNN network</a:t>
            </a:r>
            <a:endParaRPr kumimoji="1" lang="en-US" altLang="zh-CN" sz="1600" dirty="0">
              <a:solidFill>
                <a:schemeClr val="tx1"/>
              </a:solidFill>
              <a:latin typeface="微软雅黑" panose="020B0503020204020204" charset="-122"/>
              <a:ea typeface="微软雅黑" panose="020B0503020204020204" charset="-122"/>
              <a:sym typeface="+mn-ea"/>
            </a:endParaRPr>
          </a:p>
        </p:txBody>
      </p:sp>
      <p:pic>
        <p:nvPicPr>
          <p:cNvPr id="10" name="图片 9"/>
          <p:cNvPicPr/>
          <p:nvPr/>
        </p:nvPicPr>
        <p:blipFill>
          <a:blip r:embed="rId3"/>
          <a:stretch>
            <a:fillRect/>
          </a:stretch>
        </p:blipFill>
        <p:spPr>
          <a:xfrm>
            <a:off x="569595" y="2204720"/>
            <a:ext cx="5760720" cy="3359785"/>
          </a:xfrm>
          <a:prstGeom prst="rect">
            <a:avLst/>
          </a:prstGeom>
        </p:spPr>
      </p:pic>
      <p:pic>
        <p:nvPicPr>
          <p:cNvPr id="11" name="图片 10"/>
          <p:cNvPicPr/>
          <p:nvPr/>
        </p:nvPicPr>
        <p:blipFill>
          <a:blip r:embed="rId4"/>
          <a:stretch>
            <a:fillRect/>
          </a:stretch>
        </p:blipFill>
        <p:spPr>
          <a:xfrm>
            <a:off x="5498465" y="2348865"/>
            <a:ext cx="3075940" cy="1400175"/>
          </a:xfrm>
          <a:prstGeom prst="rect">
            <a:avLst/>
          </a:prstGeom>
        </p:spPr>
      </p:pic>
      <p:pic>
        <p:nvPicPr>
          <p:cNvPr id="15" name="图片 14"/>
          <p:cNvPicPr/>
          <p:nvPr/>
        </p:nvPicPr>
        <p:blipFill>
          <a:blip r:embed="rId5"/>
          <a:stretch>
            <a:fillRect/>
          </a:stretch>
        </p:blipFill>
        <p:spPr>
          <a:xfrm>
            <a:off x="6804660" y="4149090"/>
            <a:ext cx="1503045" cy="1177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26</a:t>
            </a:fld>
            <a:endParaRPr lang="en-US" altLang="zh-CN" dirty="0">
              <a:solidFill>
                <a:srgbClr val="000000"/>
              </a:solidFill>
            </a:endParaRPr>
          </a:p>
        </p:txBody>
      </p:sp>
      <p:sp>
        <p:nvSpPr>
          <p:cNvPr id="3" name="内容占位符 2"/>
          <p:cNvSpPr>
            <a:spLocks noGrp="1"/>
          </p:cNvSpPr>
          <p:nvPr>
            <p:ph idx="1"/>
          </p:nvPr>
        </p:nvSpPr>
        <p:spPr>
          <a:xfrm>
            <a:off x="569595" y="1369695"/>
            <a:ext cx="8004810" cy="4251960"/>
          </a:xfrm>
        </p:spPr>
        <p:txBody>
          <a:bodyPr/>
          <a:lstStyle/>
          <a:p>
            <a:pPr algn="l">
              <a:lnSpc>
                <a:spcPct val="150000"/>
              </a:lnSpc>
              <a:buFont typeface="Wingdings" panose="05000000000000000000" charset="0"/>
              <a:buChar char="Ø"/>
            </a:pPr>
            <a:r>
              <a:rPr kumimoji="1" lang="en-US" altLang="zh-CN" sz="1800" dirty="0">
                <a:solidFill>
                  <a:schemeClr val="tx1"/>
                </a:solidFill>
                <a:latin typeface="微软雅黑" panose="020B0503020204020204" charset="-122"/>
                <a:ea typeface="微软雅黑" panose="020B0503020204020204" charset="-122"/>
                <a:sym typeface="+mn-ea"/>
              </a:rPr>
              <a:t>Pre-experiment: manual preprocessing</a:t>
            </a:r>
          </a:p>
          <a:p>
            <a:pPr lvl="1">
              <a:lnSpc>
                <a:spcPct val="150000"/>
              </a:lnSpc>
              <a:buFont typeface="Wingdings" panose="05000000000000000000" charset="0"/>
              <a:buChar char="Ø"/>
            </a:pPr>
            <a:r>
              <a:rPr kumimoji="1" lang="en-US" altLang="zh-CN" sz="1600" dirty="0">
                <a:solidFill>
                  <a:srgbClr val="FF0000"/>
                </a:solidFill>
                <a:latin typeface="微软雅黑" panose="020B0503020204020204" charset="-122"/>
                <a:ea typeface="微软雅黑" panose="020B0503020204020204" charset="-122"/>
                <a:sym typeface="+mn-ea"/>
              </a:rPr>
              <a:t>Not applicable in real-time processing due to time limitations (the frame rate)</a:t>
            </a:r>
            <a:endParaRPr kumimoji="1" lang="zh-CN" altLang="en-US" sz="1600" dirty="0">
              <a:solidFill>
                <a:srgbClr val="FF0000"/>
              </a:solidFill>
              <a:latin typeface="微软雅黑" panose="020B0503020204020204" charset="-122"/>
              <a:ea typeface="微软雅黑" panose="020B0503020204020204" charset="-122"/>
              <a:sym typeface="+mn-ea"/>
            </a:endParaRPr>
          </a:p>
          <a:p>
            <a:pPr algn="l">
              <a:lnSpc>
                <a:spcPct val="150000"/>
              </a:lnSpc>
              <a:buFont typeface="Wingdings" panose="05000000000000000000" charset="0"/>
              <a:buChar char="Ø"/>
            </a:pPr>
            <a:r>
              <a:rPr kumimoji="1" lang="en-US" altLang="zh-CN" sz="1800" dirty="0">
                <a:solidFill>
                  <a:schemeClr val="tx1"/>
                </a:solidFill>
                <a:latin typeface="微软雅黑" panose="020B0503020204020204" charset="-122"/>
                <a:ea typeface="微软雅黑" panose="020B0503020204020204" charset="-122"/>
                <a:sym typeface="+mn-ea"/>
              </a:rPr>
              <a:t>Experiment: automatic data preprocessing</a:t>
            </a:r>
            <a:endParaRPr kumimoji="1" lang="zh-CN" altLang="en-US" sz="1800" dirty="0">
              <a:solidFill>
                <a:schemeClr val="tx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27</a:t>
            </a:fld>
            <a:endParaRPr lang="en-US" altLang="zh-CN" dirty="0">
              <a:solidFill>
                <a:srgbClr val="000000"/>
              </a:solidFill>
            </a:endParaRPr>
          </a:p>
        </p:txBody>
      </p:sp>
      <p:sp>
        <p:nvSpPr>
          <p:cNvPr id="3" name="内容占位符 2"/>
          <p:cNvSpPr>
            <a:spLocks noGrp="1"/>
          </p:cNvSpPr>
          <p:nvPr>
            <p:ph idx="1"/>
          </p:nvPr>
        </p:nvSpPr>
        <p:spPr>
          <a:xfrm>
            <a:off x="569595" y="1369695"/>
            <a:ext cx="8004810" cy="4251960"/>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Automatic data preprocessing and quality control</a:t>
            </a:r>
            <a:endParaRPr lang="zh-CN" altLang="en-US" sz="1800" dirty="0">
              <a:latin typeface="微软雅黑" panose="020B0503020204020204" charset="-122"/>
              <a:ea typeface="微软雅黑" panose="020B0503020204020204" charset="-122"/>
              <a:sym typeface="+mn-ea"/>
            </a:endParaRPr>
          </a:p>
          <a:p>
            <a:pPr algn="l">
              <a:lnSpc>
                <a:spcPct val="150000"/>
              </a:lnSpc>
              <a:buSzTx/>
              <a:buFont typeface="Wingdings" panose="05000000000000000000" charset="0"/>
            </a:pPr>
            <a:r>
              <a:rPr kumimoji="1" lang="en-US" altLang="zh-CN" sz="1600" dirty="0">
                <a:solidFill>
                  <a:schemeClr val="tx1"/>
                </a:solidFill>
                <a:latin typeface="微软雅黑" panose="020B0503020204020204" charset="-122"/>
                <a:ea typeface="微软雅黑" panose="020B0503020204020204" charset="-122"/>
                <a:sym typeface="+mn-ea"/>
              </a:rPr>
              <a:t>Bandpass filtering: </a:t>
            </a:r>
            <a:r>
              <a:rPr kumimoji="1" lang="zh-CN" altLang="en-US" sz="1600" dirty="0">
                <a:solidFill>
                  <a:schemeClr val="tx1"/>
                </a:solidFill>
                <a:latin typeface="微软雅黑" panose="020B0503020204020204" charset="-122"/>
                <a:ea typeface="微软雅黑" panose="020B0503020204020204" charset="-122"/>
                <a:sym typeface="+mn-ea"/>
              </a:rPr>
              <a:t>1-30Hz</a:t>
            </a:r>
          </a:p>
          <a:p>
            <a:pPr algn="l">
              <a:lnSpc>
                <a:spcPct val="150000"/>
              </a:lnSpc>
              <a:buSzTx/>
              <a:buFont typeface="Wingdings" panose="05000000000000000000" charset="0"/>
            </a:pPr>
            <a:r>
              <a:rPr kumimoji="1" lang="en-US" altLang="zh-CN" sz="1600" dirty="0">
                <a:solidFill>
                  <a:schemeClr val="tx1"/>
                </a:solidFill>
                <a:latin typeface="微软雅黑" panose="020B0503020204020204" charset="-122"/>
                <a:ea typeface="微软雅黑" panose="020B0503020204020204" charset="-122"/>
                <a:sym typeface="+mn-ea"/>
              </a:rPr>
              <a:t>Threshold rejection: ±</a:t>
            </a:r>
            <a:r>
              <a:rPr kumimoji="1" lang="zh-CN" altLang="en-US" sz="1600" dirty="0">
                <a:solidFill>
                  <a:schemeClr val="tx1"/>
                </a:solidFill>
                <a:latin typeface="微软雅黑" panose="020B0503020204020204" charset="-122"/>
                <a:ea typeface="微软雅黑" panose="020B0503020204020204" charset="-122"/>
                <a:sym typeface="+mn-ea"/>
              </a:rPr>
              <a:t>60μV</a:t>
            </a:r>
            <a:endParaRPr kumimoji="1" lang="en-US" altLang="zh-CN" sz="1600" dirty="0">
              <a:solidFill>
                <a:schemeClr val="tx1"/>
              </a:solidFill>
              <a:latin typeface="微软雅黑" panose="020B0503020204020204" charset="-122"/>
              <a:ea typeface="微软雅黑" panose="020B0503020204020204" charset="-122"/>
              <a:sym typeface="+mn-ea"/>
            </a:endParaRPr>
          </a:p>
          <a:p>
            <a:pPr algn="l">
              <a:lnSpc>
                <a:spcPct val="150000"/>
              </a:lnSpc>
              <a:buSzTx/>
              <a:buFont typeface="Wingdings" panose="05000000000000000000" charset="0"/>
            </a:pPr>
            <a:r>
              <a:rPr kumimoji="1" lang="en-US" altLang="zh-CN" sz="1600" dirty="0">
                <a:solidFill>
                  <a:schemeClr val="tx1"/>
                </a:solidFill>
                <a:latin typeface="微软雅黑" panose="020B0503020204020204" charset="-122"/>
                <a:ea typeface="微软雅黑" panose="020B0503020204020204" charset="-122"/>
                <a:sym typeface="+mn-ea"/>
              </a:rPr>
              <a:t>Normalization</a:t>
            </a:r>
            <a:endParaRPr kumimoji="1" lang="zh-CN" altLang="en-US" sz="1600" dirty="0">
              <a:solidFill>
                <a:schemeClr val="tx1"/>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879327401"/>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28</a:t>
            </a:fld>
            <a:endParaRPr lang="en-US" altLang="zh-CN" dirty="0">
              <a:solidFill>
                <a:srgbClr val="000000"/>
              </a:solidFill>
            </a:endParaRPr>
          </a:p>
        </p:txBody>
      </p:sp>
      <p:sp>
        <p:nvSpPr>
          <p:cNvPr id="7" name="文本框 6"/>
          <p:cNvSpPr txBox="1"/>
          <p:nvPr/>
        </p:nvSpPr>
        <p:spPr>
          <a:xfrm>
            <a:off x="979170" y="5445125"/>
            <a:ext cx="7595235" cy="368300"/>
          </a:xfrm>
          <a:prstGeom prst="rect">
            <a:avLst/>
          </a:prstGeom>
          <a:noFill/>
        </p:spPr>
        <p:txBody>
          <a:bodyPr wrap="square" rtlCol="0" anchor="t">
            <a:spAutoFit/>
          </a:bodyPr>
          <a:lstStyle/>
          <a:p>
            <a:pPr algn="ctr"/>
            <a:r>
              <a:rPr kumimoji="1" lang="en-US" dirty="0">
                <a:latin typeface="微软雅黑" panose="020B0503020204020204" charset="-122"/>
                <a:ea typeface="微软雅黑" panose="020B0503020204020204" charset="-122"/>
                <a:sym typeface="+mn-ea"/>
              </a:rPr>
              <a:t>Before and after </a:t>
            </a:r>
            <a:r>
              <a:rPr kumimoji="1" dirty="0">
                <a:latin typeface="微软雅黑" panose="020B0503020204020204" charset="-122"/>
                <a:ea typeface="微软雅黑" panose="020B0503020204020204" charset="-122"/>
                <a:sym typeface="+mn-ea"/>
              </a:rPr>
              <a:t>1~30Hz</a:t>
            </a:r>
            <a:r>
              <a:rPr kumimoji="1" lang="en-US" dirty="0">
                <a:latin typeface="微软雅黑" panose="020B0503020204020204" charset="-122"/>
                <a:ea typeface="微软雅黑" panose="020B0503020204020204" charset="-122"/>
                <a:sym typeface="+mn-ea"/>
              </a:rPr>
              <a:t> bandpass filtering</a:t>
            </a:r>
            <a:endParaRPr kumimoji="1" dirty="0">
              <a:latin typeface="微软雅黑" panose="020B0503020204020204" charset="-122"/>
              <a:ea typeface="微软雅黑" panose="020B0503020204020204" charset="-122"/>
              <a:sym typeface="+mn-ea"/>
            </a:endParaRPr>
          </a:p>
        </p:txBody>
      </p:sp>
      <p:sp>
        <p:nvSpPr>
          <p:cNvPr id="6" name="内容占位符 5"/>
          <p:cNvSpPr>
            <a:spLocks noGrp="1"/>
          </p:cNvSpPr>
          <p:nvPr>
            <p:ph idx="1"/>
          </p:nvPr>
        </p:nvSpPr>
        <p:spPr>
          <a:xfrm>
            <a:off x="569595" y="1369695"/>
            <a:ext cx="8004810" cy="629285"/>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Automatic data preprocessing and quality control</a:t>
            </a:r>
            <a:endParaRPr lang="zh-CN" altLang="en-US" sz="1800" dirty="0">
              <a:latin typeface="微软雅黑" panose="020B0503020204020204" charset="-122"/>
              <a:ea typeface="微软雅黑" panose="020B0503020204020204" charset="-122"/>
              <a:sym typeface="+mn-ea"/>
            </a:endParaRPr>
          </a:p>
        </p:txBody>
      </p:sp>
      <p:pic>
        <p:nvPicPr>
          <p:cNvPr id="13" name="图片 13"/>
          <p:cNvPicPr>
            <a:picLocks noChangeAspect="1"/>
          </p:cNvPicPr>
          <p:nvPr/>
        </p:nvPicPr>
        <p:blipFill>
          <a:blip r:embed="rId3"/>
          <a:stretch>
            <a:fillRect/>
          </a:stretch>
        </p:blipFill>
        <p:spPr>
          <a:xfrm>
            <a:off x="1043305" y="1917065"/>
            <a:ext cx="7307580" cy="34169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29</a:t>
            </a:fld>
            <a:endParaRPr lang="en-US" altLang="zh-CN" dirty="0">
              <a:solidFill>
                <a:srgbClr val="000000"/>
              </a:solidFill>
            </a:endParaRPr>
          </a:p>
        </p:txBody>
      </p:sp>
      <p:sp>
        <p:nvSpPr>
          <p:cNvPr id="7" name="文本框 6"/>
          <p:cNvSpPr txBox="1"/>
          <p:nvPr/>
        </p:nvSpPr>
        <p:spPr>
          <a:xfrm>
            <a:off x="774700" y="5805170"/>
            <a:ext cx="7976235" cy="338554"/>
          </a:xfrm>
          <a:prstGeom prst="rect">
            <a:avLst/>
          </a:prstGeom>
          <a:noFill/>
        </p:spPr>
        <p:txBody>
          <a:bodyPr wrap="square" rtlCol="0" anchor="t">
            <a:spAutoFit/>
          </a:bodyPr>
          <a:lstStyle/>
          <a:p>
            <a:pPr algn="ctr"/>
            <a:r>
              <a:rPr kumimoji="1" lang="en-US" altLang="zh-CN" sz="1600" dirty="0">
                <a:latin typeface="微软雅黑" panose="020B0503020204020204" charset="-122"/>
                <a:ea typeface="微软雅黑" panose="020B0503020204020204" charset="-122"/>
                <a:sym typeface="+mn-ea"/>
              </a:rPr>
              <a:t>Visualization to check data distribution (normalized to [0,1])</a:t>
            </a:r>
            <a:endParaRPr kumimoji="1" sz="1600" dirty="0">
              <a:latin typeface="微软雅黑" panose="020B0503020204020204" charset="-122"/>
              <a:ea typeface="微软雅黑" panose="020B0503020204020204" charset="-122"/>
              <a:sym typeface="+mn-ea"/>
            </a:endParaRPr>
          </a:p>
        </p:txBody>
      </p:sp>
      <p:sp>
        <p:nvSpPr>
          <p:cNvPr id="6" name="内容占位符 5"/>
          <p:cNvSpPr>
            <a:spLocks noGrp="1"/>
          </p:cNvSpPr>
          <p:nvPr>
            <p:ph idx="1"/>
          </p:nvPr>
        </p:nvSpPr>
        <p:spPr>
          <a:xfrm>
            <a:off x="569595" y="1369695"/>
            <a:ext cx="8004810" cy="629285"/>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Automatic data preprocessing and quality control</a:t>
            </a:r>
            <a:endParaRPr lang="zh-CN" altLang="en-US" sz="1800" dirty="0">
              <a:latin typeface="微软雅黑" panose="020B0503020204020204" charset="-122"/>
              <a:ea typeface="微软雅黑" panose="020B0503020204020204" charset="-122"/>
              <a:sym typeface="+mn-ea"/>
            </a:endParaRPr>
          </a:p>
        </p:txBody>
      </p:sp>
      <p:pic>
        <p:nvPicPr>
          <p:cNvPr id="12" name="图片 12"/>
          <p:cNvPicPr>
            <a:picLocks noChangeAspect="1"/>
          </p:cNvPicPr>
          <p:nvPr/>
        </p:nvPicPr>
        <p:blipFill>
          <a:blip r:embed="rId3"/>
          <a:stretch>
            <a:fillRect/>
          </a:stretch>
        </p:blipFill>
        <p:spPr>
          <a:xfrm>
            <a:off x="1074420" y="1988820"/>
            <a:ext cx="6995795" cy="36207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Contents</a:t>
            </a:r>
            <a:endParaRPr lang="zh-CN" altLang="en-US" dirty="0">
              <a:latin typeface="微软雅黑" panose="020B0503020204020204" charset="-122"/>
              <a:ea typeface="微软雅黑" panose="020B0503020204020204" charset="-122"/>
            </a:endParaRPr>
          </a:p>
        </p:txBody>
      </p:sp>
      <p:sp>
        <p:nvSpPr>
          <p:cNvPr id="6" name="内容占位符 5"/>
          <p:cNvSpPr>
            <a:spLocks noGrp="1"/>
          </p:cNvSpPr>
          <p:nvPr>
            <p:ph idx="1"/>
          </p:nvPr>
        </p:nvSpPr>
        <p:spPr>
          <a:xfrm>
            <a:off x="611504" y="1412875"/>
            <a:ext cx="7129145" cy="4752975"/>
          </a:xfrm>
        </p:spPr>
        <p:txBody>
          <a:bodyPr/>
          <a:lstStyle/>
          <a:p>
            <a:pPr>
              <a:buFont typeface="Wingdings" panose="05000000000000000000" charset="0"/>
              <a:buChar char="Ø"/>
            </a:pPr>
            <a:r>
              <a:rPr kumimoji="1" lang="en-US" altLang="zh-CN" sz="2400" dirty="0">
                <a:solidFill>
                  <a:srgbClr val="003399"/>
                </a:solidFill>
                <a:latin typeface="微软雅黑" panose="020B0503020204020204" charset="-122"/>
                <a:ea typeface="微软雅黑" panose="020B0503020204020204" charset="-122"/>
              </a:rPr>
              <a:t>Background</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Objectives and design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Significance</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Methods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Results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Conclusion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Discussion</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a:t>
            </a:fld>
            <a:endParaRPr lang="en-US" altLang="zh-CN"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30</a:t>
            </a:fld>
            <a:endParaRPr lang="en-US" altLang="zh-CN" dirty="0">
              <a:solidFill>
                <a:srgbClr val="000000"/>
              </a:solidFill>
            </a:endParaRPr>
          </a:p>
        </p:txBody>
      </p:sp>
      <p:sp>
        <p:nvSpPr>
          <p:cNvPr id="6" name="内容占位符 5"/>
          <p:cNvSpPr>
            <a:spLocks noGrp="1"/>
          </p:cNvSpPr>
          <p:nvPr>
            <p:ph idx="1"/>
          </p:nvPr>
        </p:nvSpPr>
        <p:spPr>
          <a:xfrm>
            <a:off x="569595" y="1369695"/>
            <a:ext cx="8004810" cy="3274060"/>
          </a:xfrm>
        </p:spPr>
        <p:txBody>
          <a:bodyPr/>
          <a:lstStyle/>
          <a:p>
            <a:pPr marL="0" indent="0" algn="l">
              <a:lnSpc>
                <a:spcPct val="150000"/>
              </a:lnSpc>
              <a:buNone/>
            </a:pPr>
            <a:r>
              <a:rPr kumimoji="1" lang="en-US" altLang="zh-CN" sz="1600" dirty="0">
                <a:solidFill>
                  <a:schemeClr val="tx1"/>
                </a:solidFill>
                <a:latin typeface="微软雅黑" panose="020B0503020204020204" charset="-122"/>
                <a:ea typeface="微软雅黑" panose="020B0503020204020204" charset="-122"/>
                <a:sym typeface="+mn-ea"/>
              </a:rPr>
              <a:t>One data sample (2 channels, 1000 sample points) processed on Intel(R) Core i7-8550U CPU:</a:t>
            </a:r>
          </a:p>
          <a:p>
            <a:pPr marL="457200" lvl="1" indent="0" algn="l">
              <a:lnSpc>
                <a:spcPct val="150000"/>
              </a:lnSpc>
              <a:buNone/>
            </a:pPr>
            <a:r>
              <a:rPr kumimoji="1" lang="en-US" altLang="zh-CN" sz="1475" dirty="0">
                <a:solidFill>
                  <a:schemeClr val="tx1"/>
                </a:solidFill>
                <a:latin typeface="微软雅黑" panose="020B0503020204020204" charset="-122"/>
                <a:ea typeface="微软雅黑" panose="020B0503020204020204" charset="-122"/>
                <a:sym typeface="+mn-ea"/>
              </a:rPr>
              <a:t>Start: 2021-01-08 01:49:08.425495</a:t>
            </a:r>
          </a:p>
          <a:p>
            <a:pPr marL="457200" lvl="1" indent="0" algn="l">
              <a:lnSpc>
                <a:spcPct val="150000"/>
              </a:lnSpc>
              <a:buNone/>
            </a:pPr>
            <a:r>
              <a:rPr kumimoji="1" lang="en-US" altLang="zh-CN" sz="1475" dirty="0">
                <a:solidFill>
                  <a:schemeClr val="tx1"/>
                </a:solidFill>
                <a:latin typeface="微软雅黑" panose="020B0503020204020204" charset="-122"/>
                <a:ea typeface="微软雅黑" panose="020B0503020204020204" charset="-122"/>
                <a:sym typeface="+mn-ea"/>
              </a:rPr>
              <a:t>End: 2021-01-08 01:49:08.430481</a:t>
            </a:r>
          </a:p>
          <a:p>
            <a:pPr marL="457200" lvl="1" indent="0" algn="l">
              <a:lnSpc>
                <a:spcPct val="150000"/>
              </a:lnSpc>
              <a:buNone/>
            </a:pPr>
            <a:r>
              <a:rPr kumimoji="1" lang="en-US" altLang="zh-CN" sz="1475" dirty="0">
                <a:solidFill>
                  <a:schemeClr val="tx1"/>
                </a:solidFill>
                <a:latin typeface="微软雅黑" panose="020B0503020204020204" charset="-122"/>
                <a:ea typeface="微软雅黑" panose="020B0503020204020204" charset="-122"/>
                <a:sym typeface="+mn-ea"/>
              </a:rPr>
              <a:t>Delta: 0.004986 s</a:t>
            </a:r>
          </a:p>
          <a:p>
            <a:pPr marL="0" indent="0" algn="l">
              <a:lnSpc>
                <a:spcPct val="150000"/>
              </a:lnSpc>
              <a:buNone/>
            </a:pPr>
            <a:r>
              <a:rPr kumimoji="1" lang="en-US" altLang="zh-CN" sz="1600" dirty="0">
                <a:solidFill>
                  <a:schemeClr val="tx1"/>
                </a:solidFill>
                <a:latin typeface="微软雅黑" panose="020B0503020204020204" charset="-122"/>
                <a:ea typeface="微软雅黑" panose="020B0503020204020204" charset="-122"/>
                <a:sym typeface="+mn-ea"/>
              </a:rPr>
              <a:t>Time consumed: less than 0.005s</a:t>
            </a:r>
          </a:p>
          <a:p>
            <a:pPr marL="0" indent="0" algn="l">
              <a:lnSpc>
                <a:spcPct val="150000"/>
              </a:lnSpc>
              <a:buNone/>
            </a:pPr>
            <a:r>
              <a:rPr kumimoji="1" lang="en-US" altLang="zh-CN" sz="1600" dirty="0">
                <a:solidFill>
                  <a:srgbClr val="C00000"/>
                </a:solidFill>
                <a:latin typeface="微软雅黑" panose="020B0503020204020204" charset="-122"/>
                <a:ea typeface="微软雅黑" panose="020B0503020204020204" charset="-122"/>
                <a:sym typeface="+mn-ea"/>
              </a:rPr>
              <a:t>Confirmed: available for real-time processing (0.5fps, input data: 2s short sequence)</a:t>
            </a: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31</a:t>
            </a:fld>
            <a:endParaRPr lang="en-US" altLang="zh-CN" dirty="0">
              <a:solidFill>
                <a:srgbClr val="000000"/>
              </a:solidFill>
            </a:endParaRPr>
          </a:p>
        </p:txBody>
      </p:sp>
      <p:graphicFrame>
        <p:nvGraphicFramePr>
          <p:cNvPr id="5" name="表格 4"/>
          <p:cNvGraphicFramePr/>
          <p:nvPr>
            <p:custDataLst>
              <p:tags r:id="rId1"/>
            </p:custDataLst>
            <p:extLst>
              <p:ext uri="{D42A27DB-BD31-4B8C-83A1-F6EECF244321}">
                <p14:modId xmlns:p14="http://schemas.microsoft.com/office/powerpoint/2010/main" val="1024411439"/>
              </p:ext>
            </p:extLst>
          </p:nvPr>
        </p:nvGraphicFramePr>
        <p:xfrm>
          <a:off x="323215" y="1331595"/>
          <a:ext cx="5508625" cy="4730750"/>
        </p:xfrm>
        <a:graphic>
          <a:graphicData uri="http://schemas.openxmlformats.org/drawingml/2006/table">
            <a:tbl>
              <a:tblPr firstRow="1" bandRow="1">
                <a:tableStyleId>{35758FB7-9AC5-4552-8A53-C91805E547FA}</a:tableStyleId>
              </a:tblPr>
              <a:tblGrid>
                <a:gridCol w="460375">
                  <a:extLst>
                    <a:ext uri="{9D8B030D-6E8A-4147-A177-3AD203B41FA5}">
                      <a16:colId xmlns:a16="http://schemas.microsoft.com/office/drawing/2014/main" val="20000"/>
                    </a:ext>
                  </a:extLst>
                </a:gridCol>
                <a:gridCol w="822325">
                  <a:extLst>
                    <a:ext uri="{9D8B030D-6E8A-4147-A177-3AD203B41FA5}">
                      <a16:colId xmlns:a16="http://schemas.microsoft.com/office/drawing/2014/main" val="20001"/>
                    </a:ext>
                  </a:extLst>
                </a:gridCol>
                <a:gridCol w="879475">
                  <a:extLst>
                    <a:ext uri="{9D8B030D-6E8A-4147-A177-3AD203B41FA5}">
                      <a16:colId xmlns:a16="http://schemas.microsoft.com/office/drawing/2014/main" val="20002"/>
                    </a:ext>
                  </a:extLst>
                </a:gridCol>
                <a:gridCol w="784225">
                  <a:extLst>
                    <a:ext uri="{9D8B030D-6E8A-4147-A177-3AD203B41FA5}">
                      <a16:colId xmlns:a16="http://schemas.microsoft.com/office/drawing/2014/main" val="20003"/>
                    </a:ext>
                  </a:extLst>
                </a:gridCol>
                <a:gridCol w="841375">
                  <a:extLst>
                    <a:ext uri="{9D8B030D-6E8A-4147-A177-3AD203B41FA5}">
                      <a16:colId xmlns:a16="http://schemas.microsoft.com/office/drawing/2014/main" val="20004"/>
                    </a:ext>
                  </a:extLst>
                </a:gridCol>
                <a:gridCol w="860425">
                  <a:extLst>
                    <a:ext uri="{9D8B030D-6E8A-4147-A177-3AD203B41FA5}">
                      <a16:colId xmlns:a16="http://schemas.microsoft.com/office/drawing/2014/main" val="20005"/>
                    </a:ext>
                  </a:extLst>
                </a:gridCol>
                <a:gridCol w="860425">
                  <a:extLst>
                    <a:ext uri="{9D8B030D-6E8A-4147-A177-3AD203B41FA5}">
                      <a16:colId xmlns:a16="http://schemas.microsoft.com/office/drawing/2014/main" val="20006"/>
                    </a:ext>
                  </a:extLst>
                </a:gridCol>
              </a:tblGrid>
              <a:tr h="267335">
                <a:tc>
                  <a:txBody>
                    <a:bodyPr/>
                    <a:lstStyle/>
                    <a:p>
                      <a:pPr indent="0" algn="ctr">
                        <a:buNone/>
                      </a:pPr>
                      <a:r>
                        <a:rPr lang="en-US" altLang="en-US" sz="900" b="1" dirty="0">
                          <a:latin typeface="微软雅黑" panose="020B0503020204020204" charset="-122"/>
                          <a:ea typeface="微软雅黑" panose="020B0503020204020204" charset="-122"/>
                        </a:rPr>
                        <a:t>subject</a:t>
                      </a:r>
                    </a:p>
                  </a:txBody>
                  <a:tcPr marL="68580" marR="68580" marT="0" marB="0" anchor="ctr">
                    <a:solidFill>
                      <a:srgbClr val="002060"/>
                    </a:solidFill>
                  </a:tcPr>
                </a:tc>
                <a:tc>
                  <a:txBody>
                    <a:bodyPr/>
                    <a:lstStyle/>
                    <a:p>
                      <a:pPr indent="0" algn="ctr">
                        <a:buNone/>
                      </a:pPr>
                      <a:r>
                        <a:rPr lang="en-US" sz="900" b="1" dirty="0">
                          <a:latin typeface="微软雅黑" panose="020B0503020204020204" charset="-122"/>
                          <a:ea typeface="微软雅黑" panose="020B0503020204020204" charset="-122"/>
                        </a:rPr>
                        <a:t>CNN</a:t>
                      </a:r>
                      <a:endParaRPr lang="en-US" altLang="en-US" sz="900" b="1" dirty="0">
                        <a:latin typeface="微软雅黑" panose="020B0503020204020204" charset="-122"/>
                        <a:ea typeface="微软雅黑" panose="020B0503020204020204" charset="-122"/>
                      </a:endParaRPr>
                    </a:p>
                  </a:txBody>
                  <a:tcPr marL="68580" marR="68580" marT="0" marB="0" anchor="ctr">
                    <a:solidFill>
                      <a:srgbClr val="002060"/>
                    </a:solidFill>
                  </a:tcPr>
                </a:tc>
                <a:tc>
                  <a:txBody>
                    <a:bodyPr/>
                    <a:lstStyle/>
                    <a:p>
                      <a:pPr indent="0" algn="ctr">
                        <a:buNone/>
                      </a:pPr>
                      <a:r>
                        <a:rPr lang="en-US" sz="900" b="1" dirty="0">
                          <a:latin typeface="微软雅黑" panose="020B0503020204020204" charset="-122"/>
                          <a:ea typeface="微软雅黑" panose="020B0503020204020204" charset="-122"/>
                          <a:cs typeface="微软雅黑" panose="020B0503020204020204" charset="-122"/>
                        </a:rPr>
                        <a:t>Logistic regression</a:t>
                      </a:r>
                      <a:endParaRPr lang="en-US" altLang="en-US" sz="900" b="1" dirty="0">
                        <a:latin typeface="微软雅黑" panose="020B0503020204020204" charset="-122"/>
                        <a:ea typeface="微软雅黑" panose="020B0503020204020204" charset="-122"/>
                        <a:cs typeface="微软雅黑" panose="020B0503020204020204" charset="-122"/>
                      </a:endParaRPr>
                    </a:p>
                  </a:txBody>
                  <a:tcPr marL="68580" marR="68580" marT="0" marB="0" anchor="ctr">
                    <a:solidFill>
                      <a:srgbClr val="002060"/>
                    </a:solidFill>
                  </a:tcPr>
                </a:tc>
                <a:tc>
                  <a:txBody>
                    <a:bodyPr/>
                    <a:lstStyle/>
                    <a:p>
                      <a:pPr indent="0" algn="ctr">
                        <a:buNone/>
                      </a:pPr>
                      <a:r>
                        <a:rPr lang="en-US" altLang="en-US" sz="900" b="1" dirty="0">
                          <a:latin typeface="微软雅黑" panose="020B0503020204020204" charset="-122"/>
                          <a:ea typeface="微软雅黑" panose="020B0503020204020204" charset="-122"/>
                        </a:rPr>
                        <a:t>Decision tree</a:t>
                      </a:r>
                    </a:p>
                  </a:txBody>
                  <a:tcPr marL="68580" marR="68580" marT="0" marB="0" anchor="ctr">
                    <a:solidFill>
                      <a:srgbClr val="002060"/>
                    </a:solidFill>
                  </a:tcPr>
                </a:tc>
                <a:tc>
                  <a:txBody>
                    <a:bodyPr/>
                    <a:lstStyle/>
                    <a:p>
                      <a:pPr indent="0" algn="ctr">
                        <a:buNone/>
                      </a:pPr>
                      <a:r>
                        <a:rPr lang="en-US" sz="900" b="1" dirty="0">
                          <a:latin typeface="微软雅黑" panose="020B0503020204020204" charset="-122"/>
                          <a:ea typeface="微软雅黑" panose="020B0503020204020204" charset="-122"/>
                        </a:rPr>
                        <a:t>SVM</a:t>
                      </a:r>
                      <a:endParaRPr lang="en-US" altLang="en-US" sz="900" b="1" dirty="0">
                        <a:latin typeface="微软雅黑" panose="020B0503020204020204" charset="-122"/>
                        <a:ea typeface="微软雅黑" panose="020B0503020204020204" charset="-122"/>
                      </a:endParaRPr>
                    </a:p>
                  </a:txBody>
                  <a:tcPr marL="68580" marR="68580" marT="0" marB="0" anchor="ctr">
                    <a:solidFill>
                      <a:srgbClr val="002060"/>
                    </a:solidFill>
                  </a:tcPr>
                </a:tc>
                <a:tc>
                  <a:txBody>
                    <a:bodyPr/>
                    <a:lstStyle/>
                    <a:p>
                      <a:pPr indent="0" algn="ctr">
                        <a:buNone/>
                      </a:pPr>
                      <a:r>
                        <a:rPr lang="en-US" altLang="en-US" sz="900" b="1" dirty="0">
                          <a:latin typeface="微软雅黑" panose="020B0503020204020204" charset="-122"/>
                          <a:ea typeface="微软雅黑" panose="020B0503020204020204" charset="-122"/>
                        </a:rPr>
                        <a:t>Random forest</a:t>
                      </a:r>
                    </a:p>
                  </a:txBody>
                  <a:tcPr marL="68580" marR="68580" marT="0" marB="0" anchor="ctr">
                    <a:solidFill>
                      <a:srgbClr val="002060"/>
                    </a:solidFill>
                  </a:tcPr>
                </a:tc>
                <a:tc>
                  <a:txBody>
                    <a:bodyPr/>
                    <a:lstStyle/>
                    <a:p>
                      <a:pPr indent="0" algn="ctr">
                        <a:buNone/>
                      </a:pPr>
                      <a:r>
                        <a:rPr lang="en-US" sz="900" b="1" dirty="0" err="1">
                          <a:latin typeface="微软雅黑" panose="020B0503020204020204" charset="-122"/>
                          <a:ea typeface="微软雅黑" panose="020B0503020204020204" charset="-122"/>
                        </a:rPr>
                        <a:t>Gbdt</a:t>
                      </a:r>
                      <a:endParaRPr lang="en-US" altLang="en-US" sz="900" b="1" dirty="0">
                        <a:latin typeface="微软雅黑" panose="020B0503020204020204" charset="-122"/>
                        <a:ea typeface="微软雅黑" panose="020B0503020204020204" charset="-122"/>
                      </a:endParaRPr>
                    </a:p>
                  </a:txBody>
                  <a:tcPr marL="68580" marR="68580" marT="0" marB="0" anchor="ctr">
                    <a:solidFill>
                      <a:srgbClr val="002060"/>
                    </a:solidFill>
                  </a:tcPr>
                </a:tc>
                <a:extLst>
                  <a:ext uri="{0D108BD9-81ED-4DB2-BD59-A6C34878D82A}">
                    <a16:rowId xmlns:a16="http://schemas.microsoft.com/office/drawing/2014/main" val="10000"/>
                  </a:ext>
                </a:extLst>
              </a:tr>
              <a:tr h="257810">
                <a:tc>
                  <a:txBody>
                    <a:bodyPr/>
                    <a:lstStyle/>
                    <a:p>
                      <a:pPr indent="0">
                        <a:buNone/>
                      </a:pPr>
                      <a:r>
                        <a:rPr lang="en-US" sz="900" b="0">
                          <a:latin typeface="微软雅黑" panose="020B0503020204020204" charset="-122"/>
                          <a:ea typeface="微软雅黑" panose="020B0503020204020204" charset="-122"/>
                        </a:rPr>
                        <a:t>0002</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0.5830411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0.8685344</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0.5556031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0.8685771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0.9235386</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01"/>
                  </a:ext>
                </a:extLst>
              </a:tr>
              <a:tr h="257810">
                <a:tc>
                  <a:txBody>
                    <a:bodyPr/>
                    <a:lstStyle/>
                    <a:p>
                      <a:pPr indent="0">
                        <a:buNone/>
                      </a:pPr>
                      <a:r>
                        <a:rPr lang="en-US" sz="900" b="0">
                          <a:latin typeface="微软雅黑" panose="020B0503020204020204" charset="-122"/>
                          <a:ea typeface="微软雅黑" panose="020B0503020204020204" charset="-122"/>
                        </a:rPr>
                        <a:t>0004</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0.5538708</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0.8444896</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0.4569433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0.8301397</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0.8971129</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02"/>
                  </a:ext>
                </a:extLst>
              </a:tr>
              <a:tr h="257810">
                <a:tc>
                  <a:txBody>
                    <a:bodyPr/>
                    <a:lstStyle/>
                    <a:p>
                      <a:pPr indent="0">
                        <a:buNone/>
                      </a:pPr>
                      <a:r>
                        <a:rPr lang="en-US" sz="900" b="0">
                          <a:latin typeface="微软雅黑" panose="020B0503020204020204" charset="-122"/>
                          <a:ea typeface="微软雅黑" panose="020B0503020204020204" charset="-122"/>
                        </a:rPr>
                        <a:t>0005</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0.4987881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0.9019461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0.4748788</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0.9234602</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0.9605147</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03"/>
                  </a:ext>
                </a:extLst>
              </a:tr>
              <a:tr h="257810">
                <a:tc>
                  <a:txBody>
                    <a:bodyPr/>
                    <a:lstStyle/>
                    <a:p>
                      <a:pPr indent="0">
                        <a:buNone/>
                      </a:pPr>
                      <a:r>
                        <a:rPr lang="en-US" sz="900" b="0" dirty="0">
                          <a:latin typeface="微软雅黑" panose="020B0503020204020204" charset="-122"/>
                          <a:ea typeface="微软雅黑" panose="020B0503020204020204" charset="-122"/>
                        </a:rPr>
                        <a:t>0006</a:t>
                      </a:r>
                      <a:endParaRPr lang="en-US" altLang="en-US" sz="900" b="0" dirty="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0.996</a:t>
                      </a:r>
                      <a:endParaRPr lang="en-US" altLang="en-US" sz="900" b="0" dirty="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0.4552466</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0.7395281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0.4838751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0.8147491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0.8446108</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04"/>
                  </a:ext>
                </a:extLst>
              </a:tr>
              <a:tr h="257810">
                <a:tc>
                  <a:txBody>
                    <a:bodyPr/>
                    <a:lstStyle/>
                    <a:p>
                      <a:pPr indent="0">
                        <a:buNone/>
                      </a:pPr>
                      <a:r>
                        <a:rPr lang="en-US" sz="900" b="0">
                          <a:latin typeface="微软雅黑" panose="020B0503020204020204" charset="-122"/>
                          <a:ea typeface="微软雅黑" panose="020B0503020204020204" charset="-122"/>
                        </a:rPr>
                        <a:t>0007</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1</a:t>
                      </a:r>
                      <a:endParaRPr lang="en-US" altLang="en-US" sz="900" b="0" dirty="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0.466018</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0.9163388</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0.6893713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0.9247861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0.9642144</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05"/>
                  </a:ext>
                </a:extLst>
              </a:tr>
              <a:tr h="257810">
                <a:tc>
                  <a:txBody>
                    <a:bodyPr/>
                    <a:lstStyle/>
                    <a:p>
                      <a:pPr indent="0">
                        <a:buNone/>
                      </a:pPr>
                      <a:r>
                        <a:rPr lang="en-US" sz="900" b="0">
                          <a:latin typeface="微软雅黑" panose="020B0503020204020204" charset="-122"/>
                          <a:ea typeface="微软雅黑" panose="020B0503020204020204" charset="-122"/>
                        </a:rPr>
                        <a:t>0009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0.5566724</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0.8817508</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0.6893499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0.8960721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0.9558169</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06"/>
                  </a:ext>
                </a:extLst>
              </a:tr>
              <a:tr h="257810">
                <a:tc>
                  <a:txBody>
                    <a:bodyPr/>
                    <a:lstStyle/>
                    <a:p>
                      <a:pPr indent="0">
                        <a:buNone/>
                      </a:pPr>
                      <a:r>
                        <a:rPr lang="en-US" sz="900" b="0">
                          <a:latin typeface="微软雅黑" panose="020B0503020204020204" charset="-122"/>
                          <a:ea typeface="微软雅黑" panose="020B0503020204020204" charset="-122"/>
                        </a:rPr>
                        <a:t>0013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0.5604648</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0.8458939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0.5879313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0.8972412</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0.9283291</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07"/>
                  </a:ext>
                </a:extLst>
              </a:tr>
              <a:tr h="257810">
                <a:tc>
                  <a:txBody>
                    <a:bodyPr/>
                    <a:lstStyle/>
                    <a:p>
                      <a:pPr indent="0">
                        <a:buNone/>
                      </a:pPr>
                      <a:r>
                        <a:rPr lang="en-US" sz="900" b="0">
                          <a:latin typeface="微软雅黑" panose="020B0503020204020204" charset="-122"/>
                          <a:ea typeface="微软雅黑" panose="020B0503020204020204" charset="-122"/>
                        </a:rPr>
                        <a:t>0201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0.96</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0.415085</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0.4854028</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0.3859719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0.4721212</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0.5534516</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08"/>
                  </a:ext>
                </a:extLst>
              </a:tr>
              <a:tr h="257810">
                <a:tc>
                  <a:txBody>
                    <a:bodyPr/>
                    <a:lstStyle/>
                    <a:p>
                      <a:pPr indent="0">
                        <a:buNone/>
                      </a:pPr>
                      <a:r>
                        <a:rPr lang="en-US" sz="900" b="0">
                          <a:latin typeface="微软雅黑" panose="020B0503020204020204" charset="-122"/>
                          <a:ea typeface="微软雅黑" panose="020B0503020204020204" charset="-122"/>
                        </a:rPr>
                        <a:t>0401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0.927</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0.4016556</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0.4830007</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0.3895196</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0.4951515</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0.554575</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09"/>
                  </a:ext>
                </a:extLst>
              </a:tr>
              <a:tr h="257810">
                <a:tc>
                  <a:txBody>
                    <a:bodyPr/>
                    <a:lstStyle/>
                    <a:p>
                      <a:pPr indent="0">
                        <a:buNone/>
                      </a:pPr>
                      <a:r>
                        <a:rPr lang="en-US" sz="900" b="0">
                          <a:latin typeface="微软雅黑" panose="020B0503020204020204" charset="-122"/>
                          <a:ea typeface="微软雅黑" panose="020B0503020204020204" charset="-122"/>
                        </a:rPr>
                        <a:t>0502</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0.996</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0.4408397</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0.6798332</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0.5722341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0.6964927</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0.7192686</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10"/>
                  </a:ext>
                </a:extLst>
              </a:tr>
              <a:tr h="257810">
                <a:tc>
                  <a:txBody>
                    <a:bodyPr/>
                    <a:lstStyle/>
                    <a:p>
                      <a:pPr indent="0">
                        <a:buNone/>
                      </a:pPr>
                      <a:r>
                        <a:rPr lang="en-US" sz="900" b="0">
                          <a:latin typeface="微软雅黑" panose="020B0503020204020204" charset="-122"/>
                          <a:ea typeface="微软雅黑" panose="020B0503020204020204" charset="-122"/>
                        </a:rPr>
                        <a:t>0601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0.4335329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0.9041916</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0.5832335</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0.9365269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0.9748503</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11"/>
                  </a:ext>
                </a:extLst>
              </a:tr>
              <a:tr h="257810">
                <a:tc>
                  <a:txBody>
                    <a:bodyPr/>
                    <a:lstStyle/>
                    <a:p>
                      <a:pPr indent="0">
                        <a:buNone/>
                      </a:pPr>
                      <a:r>
                        <a:rPr lang="en-US" sz="900" b="0">
                          <a:latin typeface="微软雅黑" panose="020B0503020204020204" charset="-122"/>
                          <a:ea typeface="微软雅黑" panose="020B0503020204020204" charset="-122"/>
                        </a:rPr>
                        <a:t>0701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0.4538922</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0.8862275</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0.4502994</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0.8802395</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0.948503</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12"/>
                  </a:ext>
                </a:extLst>
              </a:tr>
              <a:tr h="257810">
                <a:tc>
                  <a:txBody>
                    <a:bodyPr/>
                    <a:lstStyle/>
                    <a:p>
                      <a:pPr indent="0">
                        <a:buNone/>
                      </a:pPr>
                      <a:r>
                        <a:rPr lang="en-US" sz="900" b="0">
                          <a:latin typeface="微软雅黑" panose="020B0503020204020204" charset="-122"/>
                          <a:ea typeface="微软雅黑" panose="020B0503020204020204" charset="-122"/>
                        </a:rPr>
                        <a:t>0801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0.984</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0.4347305</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0.7353293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0.4323353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0.7820359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0.7808383</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13"/>
                  </a:ext>
                </a:extLst>
              </a:tr>
              <a:tr h="257810">
                <a:tc>
                  <a:txBody>
                    <a:bodyPr/>
                    <a:lstStyle/>
                    <a:p>
                      <a:pPr indent="0">
                        <a:buNone/>
                      </a:pPr>
                      <a:r>
                        <a:rPr lang="en-US" sz="900" b="0">
                          <a:latin typeface="微软雅黑" panose="020B0503020204020204" charset="-122"/>
                          <a:ea typeface="微软雅黑" panose="020B0503020204020204" charset="-122"/>
                        </a:rPr>
                        <a:t>0901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0.6893285</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0.8673653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0.9617693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0.8877174</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0.924722</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14"/>
                  </a:ext>
                </a:extLst>
              </a:tr>
              <a:tr h="257810">
                <a:tc>
                  <a:txBody>
                    <a:bodyPr/>
                    <a:lstStyle/>
                    <a:p>
                      <a:pPr indent="0">
                        <a:buNone/>
                      </a:pPr>
                      <a:r>
                        <a:rPr lang="en-US" sz="900" b="0">
                          <a:latin typeface="微软雅黑" panose="020B0503020204020204" charset="-122"/>
                          <a:ea typeface="微软雅黑" panose="020B0503020204020204" charset="-122"/>
                        </a:rPr>
                        <a:t>1101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0.5268249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0.9486313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0.9163673</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0.9605147</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0.9856573</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15"/>
                  </a:ext>
                </a:extLst>
              </a:tr>
              <a:tr h="257810">
                <a:tc>
                  <a:txBody>
                    <a:bodyPr/>
                    <a:lstStyle/>
                    <a:p>
                      <a:pPr indent="0">
                        <a:buNone/>
                      </a:pPr>
                      <a:r>
                        <a:rPr lang="en-US" sz="900" b="0">
                          <a:latin typeface="微软雅黑" panose="020B0503020204020204" charset="-122"/>
                          <a:ea typeface="微软雅黑" panose="020B0503020204020204" charset="-122"/>
                        </a:rPr>
                        <a:t>1301</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1</a:t>
                      </a:r>
                      <a:endParaRPr lang="en-US" altLang="en-US" sz="900" b="0" dirty="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0.7717779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0.9235672</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0.8434702</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a:latin typeface="微软雅黑" panose="020B0503020204020204" charset="-122"/>
                          <a:ea typeface="微软雅黑" panose="020B0503020204020204" charset="-122"/>
                        </a:rPr>
                        <a:t>0.9378529</a:t>
                      </a:r>
                      <a:endParaRPr lang="en-US" altLang="en-US" sz="900" b="0">
                        <a:latin typeface="微软雅黑" panose="020B0503020204020204" charset="-122"/>
                        <a:ea typeface="微软雅黑" panose="020B0503020204020204" charset="-122"/>
                      </a:endParaRPr>
                    </a:p>
                  </a:txBody>
                  <a:tcPr marL="68580" marR="68580" marT="0" marB="0" anchor="ctr"/>
                </a:tc>
                <a:tc>
                  <a:txBody>
                    <a:bodyPr/>
                    <a:lstStyle/>
                    <a:p>
                      <a:pPr indent="0">
                        <a:buNone/>
                      </a:pPr>
                      <a:r>
                        <a:rPr lang="en-US" sz="900" b="0" dirty="0">
                          <a:latin typeface="微软雅黑" panose="020B0503020204020204" charset="-122"/>
                          <a:ea typeface="微软雅黑" panose="020B0503020204020204" charset="-122"/>
                        </a:rPr>
                        <a:t>0.9832549</a:t>
                      </a:r>
                      <a:endParaRPr lang="en-US" altLang="en-US" sz="900" b="0" dirty="0">
                        <a:latin typeface="微软雅黑" panose="020B0503020204020204" charset="-122"/>
                        <a:ea typeface="微软雅黑" panose="020B0503020204020204" charset="-122"/>
                      </a:endParaRPr>
                    </a:p>
                  </a:txBody>
                  <a:tcPr marL="68580" marR="68580" marT="0" marB="0" anchor="ctr"/>
                </a:tc>
                <a:extLst>
                  <a:ext uri="{0D108BD9-81ED-4DB2-BD59-A6C34878D82A}">
                    <a16:rowId xmlns:a16="http://schemas.microsoft.com/office/drawing/2014/main" val="10016"/>
                  </a:ext>
                </a:extLst>
              </a:tr>
              <a:tr h="331470">
                <a:tc>
                  <a:txBody>
                    <a:bodyPr/>
                    <a:lstStyle/>
                    <a:p>
                      <a:pPr indent="0">
                        <a:buNone/>
                      </a:pPr>
                      <a:r>
                        <a:rPr lang="en-US" sz="900" b="1">
                          <a:latin typeface="微软雅黑" panose="020B0503020204020204" charset="-122"/>
                          <a:ea typeface="微软雅黑" panose="020B0503020204020204" charset="-122"/>
                          <a:cs typeface="微软雅黑" panose="020B0503020204020204" charset="-122"/>
                        </a:rPr>
                        <a:t>AVG</a:t>
                      </a:r>
                    </a:p>
                    <a:p>
                      <a:pPr indent="0">
                        <a:buNone/>
                      </a:pPr>
                      <a:r>
                        <a:rPr lang="en-US" sz="900" b="1">
                          <a:latin typeface="微软雅黑" panose="020B0503020204020204" charset="-122"/>
                          <a:ea typeface="微软雅黑" panose="020B0503020204020204" charset="-122"/>
                          <a:cs typeface="微软雅黑" panose="020B0503020204020204" charset="-122"/>
                        </a:rPr>
                        <a:t>±SD</a:t>
                      </a:r>
                      <a:endParaRPr lang="en-US" altLang="en-US" sz="900" b="1">
                        <a:latin typeface="微软雅黑" panose="020B0503020204020204" charset="-122"/>
                        <a:ea typeface="微软雅黑" panose="020B0503020204020204" charset="-122"/>
                        <a:cs typeface="微软雅黑" panose="020B0503020204020204" charset="-122"/>
                      </a:endParaRPr>
                    </a:p>
                  </a:txBody>
                  <a:tcPr marL="68580" marR="68580" marT="0" marB="0" anchor="ctr"/>
                </a:tc>
                <a:tc>
                  <a:txBody>
                    <a:bodyPr/>
                    <a:lstStyle/>
                    <a:p>
                      <a:pPr indent="0">
                        <a:buNone/>
                      </a:pPr>
                      <a:r>
                        <a:rPr lang="en-US" sz="900" b="1">
                          <a:latin typeface="微软雅黑" panose="020B0503020204020204" charset="-122"/>
                          <a:ea typeface="微软雅黑" panose="020B0503020204020204" charset="-122"/>
                          <a:cs typeface="微软雅黑" panose="020B0503020204020204" charset="-122"/>
                        </a:rPr>
                        <a:t>0.991</a:t>
                      </a:r>
                    </a:p>
                    <a:p>
                      <a:pPr indent="0">
                        <a:buNone/>
                      </a:pPr>
                      <a:r>
                        <a:rPr lang="en-US" sz="900" b="1">
                          <a:latin typeface="微软雅黑" panose="020B0503020204020204" charset="-122"/>
                          <a:ea typeface="微软雅黑" panose="020B0503020204020204" charset="-122"/>
                          <a:cs typeface="微软雅黑" panose="020B0503020204020204" charset="-122"/>
                        </a:rPr>
                        <a:t>±0.020</a:t>
                      </a:r>
                      <a:endParaRPr lang="en-US" altLang="en-US" sz="900" b="1">
                        <a:latin typeface="微软雅黑" panose="020B0503020204020204" charset="-122"/>
                        <a:ea typeface="微软雅黑" panose="020B0503020204020204" charset="-122"/>
                        <a:cs typeface="微软雅黑" panose="020B0503020204020204" charset="-122"/>
                      </a:endParaRPr>
                    </a:p>
                  </a:txBody>
                  <a:tcPr marL="68580" marR="68580" marT="0" marB="0" anchor="ctr"/>
                </a:tc>
                <a:tc>
                  <a:txBody>
                    <a:bodyPr/>
                    <a:lstStyle/>
                    <a:p>
                      <a:pPr indent="0">
                        <a:buNone/>
                      </a:pPr>
                      <a:r>
                        <a:rPr lang="en-US" sz="900" b="1">
                          <a:latin typeface="微软雅黑" panose="020B0503020204020204" charset="-122"/>
                          <a:ea typeface="微软雅黑" panose="020B0503020204020204" charset="-122"/>
                          <a:cs typeface="微软雅黑" panose="020B0503020204020204" charset="-122"/>
                        </a:rPr>
                        <a:t>0.515</a:t>
                      </a:r>
                    </a:p>
                    <a:p>
                      <a:pPr indent="0">
                        <a:buNone/>
                      </a:pPr>
                      <a:r>
                        <a:rPr lang="en-US" sz="900" b="1">
                          <a:latin typeface="微软雅黑" panose="020B0503020204020204" charset="-122"/>
                          <a:ea typeface="微软雅黑" panose="020B0503020204020204" charset="-122"/>
                          <a:cs typeface="微软雅黑" panose="020B0503020204020204" charset="-122"/>
                        </a:rPr>
                        <a:t>±0.103</a:t>
                      </a:r>
                      <a:endParaRPr lang="en-US" altLang="en-US" sz="900" b="1">
                        <a:latin typeface="微软雅黑" panose="020B0503020204020204" charset="-122"/>
                        <a:ea typeface="微软雅黑" panose="020B0503020204020204" charset="-122"/>
                        <a:cs typeface="微软雅黑" panose="020B0503020204020204" charset="-122"/>
                      </a:endParaRPr>
                    </a:p>
                  </a:txBody>
                  <a:tcPr marL="68580" marR="68580" marT="0" marB="0" anchor="ctr"/>
                </a:tc>
                <a:tc>
                  <a:txBody>
                    <a:bodyPr/>
                    <a:lstStyle/>
                    <a:p>
                      <a:pPr indent="0">
                        <a:buNone/>
                      </a:pPr>
                      <a:r>
                        <a:rPr lang="en-US" sz="900" b="1">
                          <a:latin typeface="微软雅黑" panose="020B0503020204020204" charset="-122"/>
                          <a:ea typeface="微软雅黑" panose="020B0503020204020204" charset="-122"/>
                          <a:cs typeface="微软雅黑" panose="020B0503020204020204" charset="-122"/>
                        </a:rPr>
                        <a:t>0.807</a:t>
                      </a:r>
                    </a:p>
                    <a:p>
                      <a:pPr indent="0">
                        <a:buNone/>
                      </a:pPr>
                      <a:r>
                        <a:rPr lang="en-US" sz="900" b="1">
                          <a:latin typeface="微软雅黑" panose="020B0503020204020204" charset="-122"/>
                          <a:ea typeface="微软雅黑" panose="020B0503020204020204" charset="-122"/>
                          <a:cs typeface="微软雅黑" panose="020B0503020204020204" charset="-122"/>
                        </a:rPr>
                        <a:t>±0.146</a:t>
                      </a:r>
                      <a:endParaRPr lang="en-US" altLang="en-US" sz="900" b="1">
                        <a:latin typeface="微软雅黑" panose="020B0503020204020204" charset="-122"/>
                        <a:ea typeface="微软雅黑" panose="020B0503020204020204" charset="-122"/>
                        <a:cs typeface="微软雅黑" panose="020B0503020204020204" charset="-122"/>
                      </a:endParaRPr>
                    </a:p>
                  </a:txBody>
                  <a:tcPr marL="68580" marR="68580" marT="0" marB="0" anchor="ctr"/>
                </a:tc>
                <a:tc>
                  <a:txBody>
                    <a:bodyPr/>
                    <a:lstStyle/>
                    <a:p>
                      <a:pPr indent="0">
                        <a:buNone/>
                      </a:pPr>
                      <a:r>
                        <a:rPr lang="en-US" sz="900" b="1">
                          <a:latin typeface="微软雅黑" panose="020B0503020204020204" charset="-122"/>
                          <a:ea typeface="微软雅黑" panose="020B0503020204020204" charset="-122"/>
                          <a:cs typeface="微软雅黑" panose="020B0503020204020204" charset="-122"/>
                        </a:rPr>
                        <a:t>0.592</a:t>
                      </a:r>
                    </a:p>
                    <a:p>
                      <a:pPr indent="0">
                        <a:buNone/>
                      </a:pPr>
                      <a:r>
                        <a:rPr lang="en-US" sz="900" b="1">
                          <a:latin typeface="微软雅黑" panose="020B0503020204020204" charset="-122"/>
                          <a:ea typeface="微软雅黑" panose="020B0503020204020204" charset="-122"/>
                          <a:cs typeface="微软雅黑" panose="020B0503020204020204" charset="-122"/>
                        </a:rPr>
                        <a:t>±0.182</a:t>
                      </a:r>
                      <a:endParaRPr lang="en-US" altLang="en-US" sz="900" b="1">
                        <a:latin typeface="微软雅黑" panose="020B0503020204020204" charset="-122"/>
                        <a:ea typeface="微软雅黑" panose="020B0503020204020204" charset="-122"/>
                        <a:cs typeface="微软雅黑" panose="020B0503020204020204" charset="-122"/>
                      </a:endParaRPr>
                    </a:p>
                  </a:txBody>
                  <a:tcPr marL="68580" marR="68580" marT="0" marB="0" anchor="ctr"/>
                </a:tc>
                <a:tc>
                  <a:txBody>
                    <a:bodyPr/>
                    <a:lstStyle/>
                    <a:p>
                      <a:pPr indent="0">
                        <a:buNone/>
                      </a:pPr>
                      <a:r>
                        <a:rPr lang="en-US" sz="900" b="1">
                          <a:latin typeface="微软雅黑" panose="020B0503020204020204" charset="-122"/>
                          <a:ea typeface="微软雅黑" panose="020B0503020204020204" charset="-122"/>
                          <a:cs typeface="微软雅黑" panose="020B0503020204020204" charset="-122"/>
                        </a:rPr>
                        <a:t>0.825</a:t>
                      </a:r>
                    </a:p>
                    <a:p>
                      <a:pPr indent="0">
                        <a:buNone/>
                      </a:pPr>
                      <a:r>
                        <a:rPr lang="en-US" sz="900" b="1">
                          <a:latin typeface="微软雅黑" panose="020B0503020204020204" charset="-122"/>
                          <a:ea typeface="微软雅黑" panose="020B0503020204020204" charset="-122"/>
                          <a:cs typeface="微软雅黑" panose="020B0503020204020204" charset="-122"/>
                        </a:rPr>
                        <a:t>±0.149</a:t>
                      </a:r>
                      <a:endParaRPr lang="en-US" altLang="en-US" sz="900" b="1">
                        <a:latin typeface="微软雅黑" panose="020B0503020204020204" charset="-122"/>
                        <a:ea typeface="微软雅黑" panose="020B0503020204020204" charset="-122"/>
                        <a:cs typeface="微软雅黑" panose="020B0503020204020204" charset="-122"/>
                      </a:endParaRPr>
                    </a:p>
                  </a:txBody>
                  <a:tcPr marL="68580" marR="68580" marT="0" marB="0" anchor="ctr"/>
                </a:tc>
                <a:tc>
                  <a:txBody>
                    <a:bodyPr/>
                    <a:lstStyle/>
                    <a:p>
                      <a:pPr indent="0">
                        <a:buNone/>
                      </a:pPr>
                      <a:r>
                        <a:rPr lang="en-US" sz="900" b="1" dirty="0">
                          <a:latin typeface="微软雅黑" panose="020B0503020204020204" charset="-122"/>
                          <a:ea typeface="微软雅黑" panose="020B0503020204020204" charset="-122"/>
                          <a:cs typeface="微软雅黑" panose="020B0503020204020204" charset="-122"/>
                        </a:rPr>
                        <a:t>0.869</a:t>
                      </a:r>
                    </a:p>
                    <a:p>
                      <a:pPr indent="0">
                        <a:buNone/>
                      </a:pPr>
                      <a:r>
                        <a:rPr lang="en-US" sz="900" b="1" dirty="0">
                          <a:latin typeface="微软雅黑" panose="020B0503020204020204" charset="-122"/>
                          <a:ea typeface="微软雅黑" panose="020B0503020204020204" charset="-122"/>
                          <a:cs typeface="微软雅黑" panose="020B0503020204020204" charset="-122"/>
                        </a:rPr>
                        <a:t>±0.143</a:t>
                      </a:r>
                      <a:endParaRPr lang="en-US" altLang="en-US" sz="900" b="1" dirty="0">
                        <a:latin typeface="微软雅黑" panose="020B0503020204020204" charset="-122"/>
                        <a:ea typeface="微软雅黑" panose="020B0503020204020204" charset="-122"/>
                        <a:cs typeface="微软雅黑" panose="020B0503020204020204" charset="-122"/>
                      </a:endParaRPr>
                    </a:p>
                  </a:txBody>
                  <a:tcPr marL="68580" marR="68580" marT="0" marB="0" anchor="ctr"/>
                </a:tc>
                <a:extLst>
                  <a:ext uri="{0D108BD9-81ED-4DB2-BD59-A6C34878D82A}">
                    <a16:rowId xmlns:a16="http://schemas.microsoft.com/office/drawing/2014/main" val="10017"/>
                  </a:ext>
                </a:extLst>
              </a:tr>
            </a:tbl>
          </a:graphicData>
        </a:graphic>
      </p:graphicFrame>
      <p:sp>
        <p:nvSpPr>
          <p:cNvPr id="3" name="内容占位符 2"/>
          <p:cNvSpPr>
            <a:spLocks noGrp="1"/>
          </p:cNvSpPr>
          <p:nvPr>
            <p:ph idx="1"/>
          </p:nvPr>
        </p:nvSpPr>
        <p:spPr>
          <a:xfrm>
            <a:off x="5981700" y="1268730"/>
            <a:ext cx="2987675" cy="4997450"/>
          </a:xfrm>
        </p:spPr>
        <p:txBody>
          <a:bodyPr/>
          <a:lstStyle/>
          <a:p>
            <a:pPr marL="0" indent="0" algn="ctr">
              <a:lnSpc>
                <a:spcPct val="150000"/>
              </a:lnSpc>
              <a:buFont typeface="Wingdings" panose="05000000000000000000" charset="0"/>
              <a:buNone/>
            </a:pPr>
            <a:r>
              <a:rPr lang="en-US" altLang="zh-CN" sz="1600" dirty="0">
                <a:latin typeface="微软雅黑" panose="020B0503020204020204" charset="-122"/>
                <a:ea typeface="微软雅黑" panose="020B0503020204020204" charset="-122"/>
                <a:sym typeface="+mn-ea"/>
              </a:rPr>
              <a:t>Effectiveness of the model: Single subject test</a:t>
            </a:r>
            <a:endParaRPr lang="zh-CN" altLang="en-US" sz="1600" dirty="0">
              <a:latin typeface="微软雅黑" panose="020B0503020204020204" charset="-122"/>
              <a:ea typeface="微软雅黑" panose="020B0503020204020204" charset="-122"/>
              <a:sym typeface="+mn-ea"/>
            </a:endParaRPr>
          </a:p>
          <a:p>
            <a:pPr algn="l">
              <a:lnSpc>
                <a:spcPct val="150000"/>
              </a:lnSpc>
            </a:pPr>
            <a:r>
              <a:rPr kumimoji="1" lang="en-US" altLang="zh-CN" sz="1200" dirty="0">
                <a:solidFill>
                  <a:schemeClr val="tx1"/>
                </a:solidFill>
                <a:latin typeface="微软雅黑" panose="020B0503020204020204" charset="-122"/>
                <a:ea typeface="微软雅黑" panose="020B0503020204020204" charset="-122"/>
                <a:sym typeface="+mn-ea"/>
              </a:rPr>
              <a:t>For</a:t>
            </a:r>
            <a:r>
              <a:rPr kumimoji="1" lang="zh-CN" altLang="en-US" sz="1200" dirty="0">
                <a:solidFill>
                  <a:schemeClr val="tx1"/>
                </a:solidFill>
                <a:latin typeface="微软雅黑" panose="020B0503020204020204" charset="-122"/>
                <a:ea typeface="微软雅黑" panose="020B0503020204020204" charset="-122"/>
                <a:sym typeface="+mn-ea"/>
              </a:rPr>
              <a:t> </a:t>
            </a:r>
            <a:r>
              <a:rPr kumimoji="1" lang="en-US" altLang="zh-CN" sz="1200" dirty="0">
                <a:solidFill>
                  <a:schemeClr val="tx1"/>
                </a:solidFill>
                <a:latin typeface="微软雅黑" panose="020B0503020204020204" charset="-122"/>
                <a:ea typeface="微软雅黑" panose="020B0503020204020204" charset="-122"/>
                <a:sym typeface="+mn-ea"/>
              </a:rPr>
              <a:t>each</a:t>
            </a:r>
            <a:r>
              <a:rPr kumimoji="1" lang="zh-CN" altLang="en-US" sz="1200" dirty="0">
                <a:solidFill>
                  <a:schemeClr val="tx1"/>
                </a:solidFill>
                <a:latin typeface="微软雅黑" panose="020B0503020204020204" charset="-122"/>
                <a:ea typeface="微软雅黑" panose="020B0503020204020204" charset="-122"/>
                <a:sym typeface="+mn-ea"/>
              </a:rPr>
              <a:t> </a:t>
            </a:r>
            <a:r>
              <a:rPr kumimoji="1" lang="en-US" altLang="zh-CN" sz="1200" dirty="0">
                <a:solidFill>
                  <a:schemeClr val="tx1"/>
                </a:solidFill>
                <a:latin typeface="微软雅黑" panose="020B0503020204020204" charset="-122"/>
                <a:ea typeface="微软雅黑" panose="020B0503020204020204" charset="-122"/>
                <a:sym typeface="+mn-ea"/>
              </a:rPr>
              <a:t>model:</a:t>
            </a:r>
            <a:r>
              <a:rPr kumimoji="1" lang="zh-CN" altLang="en-US" sz="1200" dirty="0">
                <a:solidFill>
                  <a:schemeClr val="tx1"/>
                </a:solidFill>
                <a:latin typeface="微软雅黑" panose="020B0503020204020204" charset="-122"/>
                <a:ea typeface="微软雅黑" panose="020B0503020204020204" charset="-122"/>
                <a:sym typeface="+mn-ea"/>
              </a:rPr>
              <a:t> 1×16</a:t>
            </a:r>
          </a:p>
          <a:p>
            <a:pPr algn="l">
              <a:lnSpc>
                <a:spcPct val="150000"/>
              </a:lnSpc>
            </a:pPr>
            <a:r>
              <a:rPr kumimoji="1" lang="en-US" altLang="zh-CN" sz="1200" dirty="0">
                <a:solidFill>
                  <a:schemeClr val="tx1"/>
                </a:solidFill>
                <a:latin typeface="微软雅黑" panose="020B0503020204020204" charset="-122"/>
                <a:ea typeface="微软雅黑" panose="020B0503020204020204" charset="-122"/>
                <a:sym typeface="+mn-ea"/>
              </a:rPr>
              <a:t>Classic classifiers: </a:t>
            </a:r>
            <a:r>
              <a:rPr kumimoji="1" lang="en-US" altLang="zh-CN" sz="1200" dirty="0" err="1">
                <a:solidFill>
                  <a:schemeClr val="tx1"/>
                </a:solidFill>
                <a:latin typeface="微软雅黑" panose="020B0503020204020204" charset="-122"/>
                <a:ea typeface="微软雅黑" panose="020B0503020204020204" charset="-122"/>
                <a:sym typeface="+mn-ea"/>
              </a:rPr>
              <a:t>Gbdt</a:t>
            </a:r>
            <a:r>
              <a:rPr kumimoji="1" lang="en-US" altLang="zh-CN" sz="1200" dirty="0">
                <a:solidFill>
                  <a:schemeClr val="tx1"/>
                </a:solidFill>
                <a:latin typeface="微软雅黑" panose="020B0503020204020204" charset="-122"/>
                <a:ea typeface="微软雅黑" panose="020B0503020204020204" charset="-122"/>
                <a:sym typeface="+mn-ea"/>
              </a:rPr>
              <a:t> </a:t>
            </a:r>
            <a:r>
              <a:rPr kumimoji="1" lang="zh-CN" altLang="en-US" sz="1200" dirty="0">
                <a:solidFill>
                  <a:schemeClr val="tx1"/>
                </a:solidFill>
                <a:latin typeface="微软雅黑" panose="020B0503020204020204" charset="-122"/>
                <a:ea typeface="微软雅黑" panose="020B0503020204020204" charset="-122"/>
                <a:sym typeface="+mn-ea"/>
              </a:rPr>
              <a:t>86%</a:t>
            </a:r>
            <a:endParaRPr kumimoji="1" lang="en-US" altLang="zh-CN" sz="1200" dirty="0">
              <a:solidFill>
                <a:schemeClr val="tx1"/>
              </a:solidFill>
              <a:latin typeface="微软雅黑" panose="020B0503020204020204" charset="-122"/>
              <a:ea typeface="微软雅黑" panose="020B0503020204020204" charset="-122"/>
              <a:sym typeface="+mn-ea"/>
            </a:endParaRPr>
          </a:p>
          <a:p>
            <a:pPr algn="l">
              <a:lnSpc>
                <a:spcPct val="150000"/>
              </a:lnSpc>
            </a:pPr>
            <a:r>
              <a:rPr kumimoji="1" lang="en-US" altLang="zh-CN" sz="1200" dirty="0">
                <a:solidFill>
                  <a:schemeClr val="tx1"/>
                </a:solidFill>
                <a:latin typeface="微软雅黑" panose="020B0503020204020204" charset="-122"/>
                <a:ea typeface="微软雅黑" panose="020B0503020204020204" charset="-122"/>
                <a:sym typeface="+mn-ea"/>
              </a:rPr>
              <a:t>Deep learning: </a:t>
            </a:r>
            <a:r>
              <a:rPr kumimoji="1" lang="zh-CN" altLang="en-US" sz="1200" dirty="0">
                <a:solidFill>
                  <a:schemeClr val="tx1"/>
                </a:solidFill>
                <a:latin typeface="微软雅黑" panose="020B0503020204020204" charset="-122"/>
                <a:ea typeface="微软雅黑" panose="020B0503020204020204" charset="-122"/>
                <a:sym typeface="+mn-ea"/>
              </a:rPr>
              <a:t>CNN 99%</a:t>
            </a:r>
          </a:p>
          <a:p>
            <a:pPr algn="l">
              <a:lnSpc>
                <a:spcPct val="150000"/>
              </a:lnSpc>
            </a:pPr>
            <a:r>
              <a:rPr kumimoji="1" lang="en-US" altLang="zh-CN" sz="1200" dirty="0">
                <a:solidFill>
                  <a:schemeClr val="tx1"/>
                </a:solidFill>
                <a:latin typeface="微软雅黑" panose="020B0503020204020204" charset="-122"/>
                <a:ea typeface="微软雅黑" panose="020B0503020204020204" charset="-122"/>
                <a:sym typeface="+mn-ea"/>
              </a:rPr>
              <a:t>ANOVA (</a:t>
            </a:r>
            <a:r>
              <a:rPr kumimoji="1" lang="zh-CN" altLang="en-US" sz="1200" dirty="0">
                <a:solidFill>
                  <a:schemeClr val="tx1"/>
                </a:solidFill>
                <a:latin typeface="微软雅黑" panose="020B0503020204020204" charset="-122"/>
                <a:ea typeface="微软雅黑" panose="020B0503020204020204" charset="-122"/>
                <a:sym typeface="+mn-ea"/>
              </a:rPr>
              <a:t>CNN </a:t>
            </a:r>
            <a:r>
              <a:rPr kumimoji="1" lang="en-US" altLang="zh-CN" sz="1200" dirty="0">
                <a:solidFill>
                  <a:schemeClr val="tx1"/>
                </a:solidFill>
                <a:latin typeface="微软雅黑" panose="020B0503020204020204" charset="-122"/>
                <a:ea typeface="微软雅黑" panose="020B0503020204020204" charset="-122"/>
                <a:sym typeface="+mn-ea"/>
              </a:rPr>
              <a:t>vs </a:t>
            </a:r>
            <a:r>
              <a:rPr kumimoji="1" lang="zh-CN" altLang="en-US" sz="1200" dirty="0">
                <a:solidFill>
                  <a:schemeClr val="tx1"/>
                </a:solidFill>
                <a:latin typeface="微软雅黑" panose="020B0503020204020204" charset="-122"/>
                <a:ea typeface="微软雅黑" panose="020B0503020204020204" charset="-122"/>
                <a:sym typeface="+mn-ea"/>
              </a:rPr>
              <a:t>Gbdt</a:t>
            </a:r>
            <a:r>
              <a:rPr kumimoji="1" lang="en-US" altLang="zh-CN" sz="1200" dirty="0">
                <a:solidFill>
                  <a:schemeClr val="tx1"/>
                </a:solidFill>
                <a:latin typeface="微软雅黑" panose="020B0503020204020204" charset="-122"/>
                <a:ea typeface="微软雅黑" panose="020B0503020204020204" charset="-122"/>
                <a:sym typeface="+mn-ea"/>
              </a:rPr>
              <a:t>): </a:t>
            </a:r>
            <a:r>
              <a:rPr kumimoji="1" lang="zh-CN" altLang="en-US" sz="1200" dirty="0">
                <a:solidFill>
                  <a:schemeClr val="tx1"/>
                </a:solidFill>
                <a:latin typeface="微软雅黑" panose="020B0503020204020204" charset="-122"/>
                <a:ea typeface="微软雅黑" panose="020B0503020204020204" charset="-122"/>
                <a:sym typeface="+mn-ea"/>
              </a:rPr>
              <a:t>p</a:t>
            </a:r>
            <a:r>
              <a:rPr kumimoji="1" lang="en-US" altLang="zh-CN" sz="1200" dirty="0">
                <a:solidFill>
                  <a:schemeClr val="tx1"/>
                </a:solidFill>
                <a:latin typeface="微软雅黑" panose="020B0503020204020204" charset="-122"/>
                <a:ea typeface="微软雅黑" panose="020B0503020204020204" charset="-122"/>
                <a:sym typeface="+mn-ea"/>
              </a:rPr>
              <a:t> value = </a:t>
            </a:r>
            <a:r>
              <a:rPr kumimoji="1" lang="zh-CN" altLang="en-US" sz="1200" dirty="0">
                <a:solidFill>
                  <a:schemeClr val="tx1"/>
                </a:solidFill>
                <a:latin typeface="微软雅黑" panose="020B0503020204020204" charset="-122"/>
                <a:ea typeface="微软雅黑" panose="020B0503020204020204" charset="-122"/>
                <a:sym typeface="+mn-ea"/>
              </a:rPr>
              <a:t>4.9×10</a:t>
            </a:r>
            <a:r>
              <a:rPr kumimoji="1" lang="en-US" altLang="zh-CN" sz="1200" dirty="0">
                <a:solidFill>
                  <a:schemeClr val="tx1"/>
                </a:solidFill>
                <a:latin typeface="微软雅黑" panose="020B0503020204020204" charset="-122"/>
                <a:ea typeface="微软雅黑" panose="020B0503020204020204" charset="-122"/>
                <a:sym typeface="+mn-ea"/>
              </a:rPr>
              <a:t>e</a:t>
            </a:r>
            <a:r>
              <a:rPr kumimoji="1" lang="zh-CN" altLang="en-US" sz="1200" dirty="0">
                <a:solidFill>
                  <a:schemeClr val="tx1"/>
                </a:solidFill>
                <a:latin typeface="微软雅黑" panose="020B0503020204020204" charset="-122"/>
                <a:ea typeface="微软雅黑" panose="020B0503020204020204" charset="-122"/>
                <a:sym typeface="+mn-ea"/>
              </a:rPr>
              <a:t>-7</a:t>
            </a:r>
          </a:p>
          <a:p>
            <a:pPr algn="l">
              <a:lnSpc>
                <a:spcPct val="150000"/>
              </a:lnSpc>
            </a:pPr>
            <a:r>
              <a:rPr kumimoji="1" lang="en-US" altLang="zh-CN" sz="1200" dirty="0">
                <a:solidFill>
                  <a:schemeClr val="tx1"/>
                </a:solidFill>
                <a:latin typeface="微软雅黑" panose="020B0503020204020204" charset="-122"/>
                <a:ea typeface="微软雅黑" panose="020B0503020204020204" charset="-122"/>
                <a:sym typeface="+mn-ea"/>
              </a:rPr>
              <a:t>SD (</a:t>
            </a:r>
            <a:r>
              <a:rPr kumimoji="1" lang="zh-CN" altLang="en-US" sz="1200" dirty="0">
                <a:solidFill>
                  <a:schemeClr val="tx1"/>
                </a:solidFill>
                <a:latin typeface="微软雅黑" panose="020B0503020204020204" charset="-122"/>
                <a:ea typeface="微软雅黑" panose="020B0503020204020204" charset="-122"/>
                <a:sym typeface="+mn-ea"/>
              </a:rPr>
              <a:t>n=16</a:t>
            </a:r>
            <a:r>
              <a:rPr kumimoji="1" lang="en-US" altLang="zh-CN" sz="1200" dirty="0">
                <a:solidFill>
                  <a:schemeClr val="tx1"/>
                </a:solidFill>
                <a:latin typeface="微软雅黑" panose="020B0503020204020204" charset="-122"/>
                <a:ea typeface="微软雅黑" panose="020B0503020204020204" charset="-122"/>
                <a:sym typeface="+mn-ea"/>
              </a:rPr>
              <a:t>) shows that CNN has the most stable performance in single subject test</a:t>
            </a:r>
            <a:endParaRPr kumimoji="1" lang="zh-CN" altLang="en-US" sz="1200" dirty="0">
              <a:solidFill>
                <a:schemeClr val="tx1"/>
              </a:solidFill>
              <a:latin typeface="微软雅黑" panose="020B0503020204020204" charset="-122"/>
              <a:ea typeface="微软雅黑" panose="020B0503020204020204" charset="-122"/>
              <a:sym typeface="+mn-ea"/>
            </a:endParaRPr>
          </a:p>
          <a:p>
            <a:pPr algn="l">
              <a:lnSpc>
                <a:spcPct val="150000"/>
              </a:lnSpc>
            </a:pPr>
            <a:endParaRPr kumimoji="1" lang="zh-CN" altLang="en-US" sz="1200" dirty="0">
              <a:solidFill>
                <a:schemeClr val="tx1"/>
              </a:solidFill>
              <a:latin typeface="微软雅黑" panose="020B0503020204020204" charset="-122"/>
              <a:ea typeface="微软雅黑" panose="020B0503020204020204" charset="-122"/>
              <a:sym typeface="+mn-ea"/>
            </a:endParaRPr>
          </a:p>
          <a:p>
            <a:pPr algn="l">
              <a:lnSpc>
                <a:spcPct val="150000"/>
              </a:lnSpc>
            </a:pPr>
            <a:r>
              <a:rPr kumimoji="1" lang="en-US" altLang="zh-CN" sz="1200" dirty="0">
                <a:solidFill>
                  <a:srgbClr val="FF0000"/>
                </a:solidFill>
                <a:latin typeface="微软雅黑" panose="020B0503020204020204" charset="-122"/>
                <a:ea typeface="微软雅黑" panose="020B0503020204020204" charset="-122"/>
                <a:sym typeface="+mn-ea"/>
              </a:rPr>
              <a:t>Compared with the classic classification model, CNN shows high accuracy and high stability in single subject test</a:t>
            </a:r>
            <a:endParaRPr kumimoji="1" lang="zh-CN" altLang="en-US" sz="1200" dirty="0">
              <a:solidFill>
                <a:srgbClr val="FF000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32</a:t>
            </a:fld>
            <a:endParaRPr lang="en-US" altLang="zh-CN" dirty="0">
              <a:solidFill>
                <a:srgbClr val="000000"/>
              </a:solidFill>
            </a:endParaRPr>
          </a:p>
        </p:txBody>
      </p:sp>
      <p:sp>
        <p:nvSpPr>
          <p:cNvPr id="3" name="内容占位符 2"/>
          <p:cNvSpPr>
            <a:spLocks noGrp="1"/>
          </p:cNvSpPr>
          <p:nvPr>
            <p:ph idx="1"/>
          </p:nvPr>
        </p:nvSpPr>
        <p:spPr>
          <a:xfrm>
            <a:off x="946785" y="1268730"/>
            <a:ext cx="7250430" cy="648335"/>
          </a:xfrm>
        </p:spPr>
        <p:txBody>
          <a:bodyPr/>
          <a:lstStyle/>
          <a:p>
            <a:pPr marL="0" indent="0" algn="ctr">
              <a:lnSpc>
                <a:spcPct val="150000"/>
              </a:lnSpc>
              <a:buFont typeface="Wingdings" panose="05000000000000000000" charset="0"/>
              <a:buNone/>
            </a:pPr>
            <a:r>
              <a:rPr lang="en-US" altLang="zh-CN" sz="1600" dirty="0">
                <a:latin typeface="微软雅黑" panose="020B0503020204020204" charset="-122"/>
                <a:ea typeface="微软雅黑" panose="020B0503020204020204" charset="-122"/>
                <a:sym typeface="+mn-ea"/>
              </a:rPr>
              <a:t>Versatility of the model: Single subject cross test</a:t>
            </a:r>
            <a:endParaRPr kumimoji="1" lang="zh-CN" altLang="en-US" sz="1200" dirty="0">
              <a:solidFill>
                <a:srgbClr val="FF0000"/>
              </a:solidFill>
              <a:latin typeface="微软雅黑" panose="020B0503020204020204" charset="-122"/>
              <a:ea typeface="微软雅黑" panose="020B0503020204020204" charset="-122"/>
              <a:sym typeface="+mn-ea"/>
            </a:endParaRPr>
          </a:p>
        </p:txBody>
      </p:sp>
      <p:pic>
        <p:nvPicPr>
          <p:cNvPr id="28" name="图片 28"/>
          <p:cNvPicPr>
            <a:picLocks noChangeAspect="1"/>
          </p:cNvPicPr>
          <p:nvPr/>
        </p:nvPicPr>
        <p:blipFill>
          <a:blip r:embed="rId3"/>
          <a:stretch>
            <a:fillRect/>
          </a:stretch>
        </p:blipFill>
        <p:spPr>
          <a:xfrm>
            <a:off x="539750" y="1917065"/>
            <a:ext cx="3934460" cy="3440430"/>
          </a:xfrm>
          <a:prstGeom prst="rect">
            <a:avLst/>
          </a:prstGeom>
        </p:spPr>
      </p:pic>
      <p:pic>
        <p:nvPicPr>
          <p:cNvPr id="32" name="图片 32"/>
          <p:cNvPicPr>
            <a:picLocks noChangeAspect="1"/>
          </p:cNvPicPr>
          <p:nvPr/>
        </p:nvPicPr>
        <p:blipFill>
          <a:blip r:embed="rId4"/>
          <a:stretch>
            <a:fillRect/>
          </a:stretch>
        </p:blipFill>
        <p:spPr>
          <a:xfrm>
            <a:off x="4715510" y="1917065"/>
            <a:ext cx="3909695" cy="3441065"/>
          </a:xfrm>
          <a:prstGeom prst="rect">
            <a:avLst/>
          </a:prstGeom>
        </p:spPr>
      </p:pic>
      <p:sp>
        <p:nvSpPr>
          <p:cNvPr id="7" name="文本框 6"/>
          <p:cNvSpPr txBox="1"/>
          <p:nvPr/>
        </p:nvSpPr>
        <p:spPr>
          <a:xfrm>
            <a:off x="4572000" y="5445760"/>
            <a:ext cx="4091305" cy="307777"/>
          </a:xfrm>
          <a:prstGeom prst="rect">
            <a:avLst/>
          </a:prstGeom>
          <a:noFill/>
        </p:spPr>
        <p:txBody>
          <a:bodyPr wrap="square" rtlCol="0" anchor="t">
            <a:spAutoFit/>
          </a:bodyPr>
          <a:lstStyle/>
          <a:p>
            <a:pPr algn="ctr"/>
            <a:r>
              <a:rPr kumimoji="1" sz="1400" dirty="0" err="1">
                <a:latin typeface="微软雅黑" panose="020B0503020204020204" charset="-122"/>
                <a:ea typeface="微软雅黑" panose="020B0503020204020204" charset="-122"/>
                <a:sym typeface="+mn-ea"/>
              </a:rPr>
              <a:t>Gbdt</a:t>
            </a:r>
            <a:endParaRPr kumimoji="1" sz="1400" dirty="0">
              <a:latin typeface="微软雅黑" panose="020B0503020204020204" charset="-122"/>
              <a:ea typeface="微软雅黑" panose="020B0503020204020204" charset="-122"/>
              <a:sym typeface="+mn-ea"/>
            </a:endParaRPr>
          </a:p>
        </p:txBody>
      </p:sp>
      <p:sp>
        <p:nvSpPr>
          <p:cNvPr id="8" name="文本框 7"/>
          <p:cNvSpPr txBox="1"/>
          <p:nvPr/>
        </p:nvSpPr>
        <p:spPr>
          <a:xfrm>
            <a:off x="480695" y="5445760"/>
            <a:ext cx="4091305" cy="306705"/>
          </a:xfrm>
          <a:prstGeom prst="rect">
            <a:avLst/>
          </a:prstGeom>
          <a:noFill/>
        </p:spPr>
        <p:txBody>
          <a:bodyPr wrap="square" rtlCol="0" anchor="t">
            <a:spAutoFit/>
          </a:bodyPr>
          <a:lstStyle/>
          <a:p>
            <a:pPr algn="ctr"/>
            <a:r>
              <a:rPr kumimoji="1" lang="en-US" sz="1400" dirty="0">
                <a:latin typeface="微软雅黑" panose="020B0503020204020204" charset="-122"/>
                <a:ea typeface="微软雅黑" panose="020B0503020204020204" charset="-122"/>
                <a:sym typeface="+mn-ea"/>
              </a:rPr>
              <a:t>CNN</a:t>
            </a:r>
            <a:endParaRPr kumimoji="1" sz="1400" dirty="0">
              <a:latin typeface="微软雅黑" panose="020B0503020204020204" charset="-122"/>
              <a:ea typeface="微软雅黑" panose="020B0503020204020204" charset="-122"/>
              <a:sym typeface="+mn-ea"/>
            </a:endParaRPr>
          </a:p>
        </p:txBody>
      </p:sp>
      <p:sp>
        <p:nvSpPr>
          <p:cNvPr id="9" name="文本框 8"/>
          <p:cNvSpPr txBox="1"/>
          <p:nvPr/>
        </p:nvSpPr>
        <p:spPr>
          <a:xfrm>
            <a:off x="2843808" y="5779690"/>
            <a:ext cx="5544294" cy="738664"/>
          </a:xfrm>
          <a:prstGeom prst="rect">
            <a:avLst/>
          </a:prstGeom>
          <a:noFill/>
        </p:spPr>
        <p:txBody>
          <a:bodyPr wrap="square" rtlCol="0" anchor="t">
            <a:spAutoFit/>
          </a:bodyPr>
          <a:lstStyle/>
          <a:p>
            <a:pPr algn="l"/>
            <a:r>
              <a:rPr kumimoji="1" lang="en-US" altLang="zh-CN" sz="1400" b="1" dirty="0">
                <a:latin typeface="微软雅黑" panose="020B0503020204020204" charset="-122"/>
                <a:ea typeface="微软雅黑" panose="020B0503020204020204" charset="-122"/>
                <a:sym typeface="+mn-ea"/>
              </a:rPr>
              <a:t>16 subjects, 256 tests performed.</a:t>
            </a:r>
          </a:p>
          <a:p>
            <a:pPr algn="l"/>
            <a:r>
              <a:rPr kumimoji="1" lang="en-US" altLang="zh-CN" sz="1400" b="1" dirty="0">
                <a:latin typeface="微软雅黑" panose="020B0503020204020204" charset="-122"/>
                <a:ea typeface="微软雅黑" panose="020B0503020204020204" charset="-122"/>
                <a:sym typeface="+mn-ea"/>
              </a:rPr>
              <a:t>Diagonal values: CNN near 1, </a:t>
            </a:r>
            <a:r>
              <a:rPr kumimoji="1" lang="en-US" altLang="zh-CN" sz="1400" b="1" dirty="0" err="1">
                <a:latin typeface="微软雅黑" panose="020B0503020204020204" charset="-122"/>
                <a:ea typeface="微软雅黑" panose="020B0503020204020204" charset="-122"/>
                <a:sym typeface="+mn-ea"/>
              </a:rPr>
              <a:t>Gbdt</a:t>
            </a:r>
            <a:r>
              <a:rPr kumimoji="1" lang="en-US" altLang="zh-CN" sz="1400" b="1" dirty="0">
                <a:latin typeface="微软雅黑" panose="020B0503020204020204" charset="-122"/>
                <a:ea typeface="微软雅黑" panose="020B0503020204020204" charset="-122"/>
                <a:sym typeface="+mn-ea"/>
              </a:rPr>
              <a:t> 0.75~1, confirming results in the single subject test.</a:t>
            </a: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33</a:t>
            </a:fld>
            <a:endParaRPr lang="en-US" altLang="zh-CN" dirty="0">
              <a:solidFill>
                <a:srgbClr val="000000"/>
              </a:solidFill>
            </a:endParaRPr>
          </a:p>
        </p:txBody>
      </p:sp>
      <p:sp>
        <p:nvSpPr>
          <p:cNvPr id="6" name="内容占位符 5"/>
          <p:cNvSpPr>
            <a:spLocks noGrp="1"/>
          </p:cNvSpPr>
          <p:nvPr>
            <p:ph idx="1"/>
          </p:nvPr>
        </p:nvSpPr>
        <p:spPr>
          <a:xfrm>
            <a:off x="467360" y="1361440"/>
            <a:ext cx="7847330" cy="4156075"/>
          </a:xfrm>
        </p:spPr>
        <p:txBody>
          <a:bodyPr/>
          <a:lstStyle/>
          <a:p>
            <a:pPr algn="l">
              <a:lnSpc>
                <a:spcPct val="150000"/>
              </a:lnSpc>
            </a:pPr>
            <a:r>
              <a:rPr kumimoji="1" lang="en-US" altLang="zh-CN" sz="1600" dirty="0">
                <a:solidFill>
                  <a:srgbClr val="FF0000"/>
                </a:solidFill>
                <a:latin typeface="微软雅黑" panose="020B0503020204020204" charset="-122"/>
                <a:ea typeface="微软雅黑" panose="020B0503020204020204" charset="-122"/>
                <a:sym typeface="+mn-ea"/>
              </a:rPr>
              <a:t>Control: random triple classification. </a:t>
            </a:r>
            <a:r>
              <a:rPr kumimoji="1" lang="en-US" altLang="zh-CN" sz="1600" dirty="0">
                <a:solidFill>
                  <a:srgbClr val="000000"/>
                </a:solidFill>
                <a:latin typeface="微软雅黑" panose="020B0503020204020204" charset="-122"/>
                <a:ea typeface="微软雅黑" panose="020B0503020204020204" charset="-122"/>
                <a:sym typeface="+mn-ea"/>
              </a:rPr>
              <a:t>Theoretical accuracy </a:t>
            </a:r>
            <a:r>
              <a:rPr kumimoji="1" lang="en-US" altLang="zh-CN" sz="1600" dirty="0">
                <a:solidFill>
                  <a:schemeClr val="tx1"/>
                </a:solidFill>
                <a:latin typeface="微软雅黑" panose="020B0503020204020204" charset="-122"/>
                <a:ea typeface="微软雅黑" panose="020B0503020204020204" charset="-122"/>
                <a:sym typeface="+mn-ea"/>
              </a:rPr>
              <a:t>33.33% assuming that data is evenly distributed.</a:t>
            </a:r>
          </a:p>
          <a:p>
            <a:pPr algn="l">
              <a:lnSpc>
                <a:spcPct val="150000"/>
              </a:lnSpc>
            </a:pPr>
            <a:r>
              <a:rPr kumimoji="1" lang="en-US" altLang="zh-CN" sz="1600" dirty="0">
                <a:solidFill>
                  <a:schemeClr val="tx1"/>
                </a:solidFill>
                <a:latin typeface="微软雅黑" panose="020B0503020204020204" charset="-122"/>
                <a:ea typeface="微软雅黑" panose="020B0503020204020204" charset="-122"/>
                <a:cs typeface="+mn-cs"/>
                <a:sym typeface="+mn-ea"/>
              </a:rPr>
              <a:t>Reshape </a:t>
            </a:r>
            <a:r>
              <a:rPr kumimoji="1" lang="zh-CN" altLang="en-US" sz="1600" dirty="0">
                <a:solidFill>
                  <a:schemeClr val="tx1"/>
                </a:solidFill>
                <a:latin typeface="微软雅黑" panose="020B0503020204020204" charset="-122"/>
                <a:ea typeface="微软雅黑" panose="020B0503020204020204" charset="-122"/>
                <a:cs typeface="+mn-cs"/>
                <a:sym typeface="+mn-ea"/>
              </a:rPr>
              <a:t>16×16 </a:t>
            </a:r>
            <a:r>
              <a:rPr kumimoji="1" lang="en-US" altLang="zh-CN" sz="1600" dirty="0">
                <a:solidFill>
                  <a:schemeClr val="tx1"/>
                </a:solidFill>
                <a:latin typeface="微软雅黑" panose="020B0503020204020204" charset="-122"/>
                <a:ea typeface="微软雅黑" panose="020B0503020204020204" charset="-122"/>
                <a:cs typeface="+mn-cs"/>
                <a:sym typeface="+mn-ea"/>
              </a:rPr>
              <a:t>matrices into </a:t>
            </a:r>
            <a:r>
              <a:rPr kumimoji="1" lang="zh-CN" altLang="en-US" sz="1600" dirty="0">
                <a:solidFill>
                  <a:schemeClr val="tx1"/>
                </a:solidFill>
                <a:latin typeface="微软雅黑" panose="020B0503020204020204" charset="-122"/>
                <a:ea typeface="微软雅黑" panose="020B0503020204020204" charset="-122"/>
                <a:cs typeface="+mn-cs"/>
                <a:sym typeface="+mn-ea"/>
              </a:rPr>
              <a:t>256×1 </a:t>
            </a:r>
            <a:r>
              <a:rPr kumimoji="1" lang="en-US" altLang="zh-CN" sz="1600" dirty="0">
                <a:solidFill>
                  <a:schemeClr val="tx1"/>
                </a:solidFill>
                <a:latin typeface="微软雅黑" panose="020B0503020204020204" charset="-122"/>
                <a:ea typeface="微软雅黑" panose="020B0503020204020204" charset="-122"/>
                <a:cs typeface="+mn-cs"/>
                <a:sym typeface="+mn-ea"/>
              </a:rPr>
              <a:t>vectors, remove diagonal values. </a:t>
            </a:r>
            <a:r>
              <a:rPr kumimoji="1" lang="en-US" altLang="zh-CN" sz="1600" dirty="0">
                <a:solidFill>
                  <a:schemeClr val="tx1"/>
                </a:solidFill>
                <a:latin typeface="微软雅黑" panose="020B0503020204020204" charset="-122"/>
                <a:ea typeface="微软雅黑" panose="020B0503020204020204" charset="-122"/>
                <a:sym typeface="+mn-ea"/>
              </a:rPr>
              <a:t>A</a:t>
            </a:r>
            <a:r>
              <a:rPr kumimoji="1" lang="en-US" altLang="zh-CN" sz="1600" dirty="0">
                <a:solidFill>
                  <a:schemeClr val="tx1"/>
                </a:solidFill>
                <a:latin typeface="微软雅黑" panose="020B0503020204020204" charset="-122"/>
                <a:ea typeface="微软雅黑" panose="020B0503020204020204" charset="-122"/>
                <a:cs typeface="+mn-cs"/>
                <a:sym typeface="+mn-ea"/>
              </a:rPr>
              <a:t>verage accuracy: </a:t>
            </a:r>
            <a:r>
              <a:rPr kumimoji="1" lang="zh-CN" altLang="en-US" sz="1600" dirty="0">
                <a:solidFill>
                  <a:srgbClr val="FF0000"/>
                </a:solidFill>
                <a:latin typeface="微软雅黑" panose="020B0503020204020204" charset="-122"/>
                <a:ea typeface="微软雅黑" panose="020B0503020204020204" charset="-122"/>
                <a:cs typeface="+mn-cs"/>
                <a:sym typeface="+mn-ea"/>
              </a:rPr>
              <a:t>CNN：0.373</a:t>
            </a:r>
            <a:r>
              <a:rPr kumimoji="1" lang="en-US" altLang="zh-CN" sz="1600" dirty="0">
                <a:solidFill>
                  <a:srgbClr val="FF0000"/>
                </a:solidFill>
                <a:latin typeface="微软雅黑" panose="020B0503020204020204" charset="-122"/>
                <a:ea typeface="微软雅黑" panose="020B0503020204020204" charset="-122"/>
                <a:cs typeface="+mn-cs"/>
                <a:sym typeface="+mn-ea"/>
              </a:rPr>
              <a:t>, </a:t>
            </a:r>
            <a:r>
              <a:rPr kumimoji="1" lang="zh-CN" altLang="en-US" sz="1600" dirty="0">
                <a:solidFill>
                  <a:srgbClr val="FF0000"/>
                </a:solidFill>
                <a:latin typeface="微软雅黑" panose="020B0503020204020204" charset="-122"/>
                <a:ea typeface="微软雅黑" panose="020B0503020204020204" charset="-122"/>
                <a:cs typeface="+mn-cs"/>
                <a:sym typeface="+mn-ea"/>
              </a:rPr>
              <a:t>Gbdt：0.389</a:t>
            </a:r>
            <a:r>
              <a:rPr kumimoji="1" lang="en-US" altLang="zh-CN" sz="1600" dirty="0">
                <a:solidFill>
                  <a:srgbClr val="FF0000"/>
                </a:solidFill>
                <a:latin typeface="微软雅黑" panose="020B0503020204020204" charset="-122"/>
                <a:ea typeface="微软雅黑" panose="020B0503020204020204" charset="-122"/>
                <a:cs typeface="+mn-cs"/>
                <a:sym typeface="+mn-ea"/>
              </a:rPr>
              <a:t>, both slightly higher than control</a:t>
            </a:r>
            <a:endParaRPr kumimoji="1" lang="zh-CN" altLang="en-US" sz="1600" dirty="0">
              <a:solidFill>
                <a:srgbClr val="FF0000"/>
              </a:solidFill>
              <a:latin typeface="微软雅黑" panose="020B0503020204020204" charset="-122"/>
              <a:ea typeface="微软雅黑" panose="020B0503020204020204" charset="-122"/>
              <a:cs typeface="+mn-cs"/>
              <a:sym typeface="+mn-ea"/>
            </a:endParaRPr>
          </a:p>
          <a:p>
            <a:pPr marL="469900" lvl="1" indent="-469900" algn="l">
              <a:lnSpc>
                <a:spcPct val="150000"/>
              </a:lnSpc>
              <a:spcAft>
                <a:spcPct val="20000"/>
              </a:spcAft>
              <a:buSzTx/>
              <a:buChar char="Ø"/>
            </a:pPr>
            <a:r>
              <a:rPr kumimoji="1" lang="en-US" altLang="zh-CN" sz="1600" dirty="0">
                <a:latin typeface="微软雅黑" panose="020B0503020204020204" charset="-122"/>
                <a:ea typeface="微软雅黑" panose="020B0503020204020204" charset="-122"/>
                <a:cs typeface="+mn-cs"/>
                <a:sym typeface="+mn-ea"/>
              </a:rPr>
              <a:t>ANOVA (</a:t>
            </a:r>
            <a:r>
              <a:rPr kumimoji="1" lang="zh-CN" altLang="en-US" sz="1600" dirty="0">
                <a:latin typeface="微软雅黑" panose="020B0503020204020204" charset="-122"/>
                <a:ea typeface="微软雅黑" panose="020B0503020204020204" charset="-122"/>
                <a:cs typeface="+mn-cs"/>
                <a:sym typeface="+mn-ea"/>
              </a:rPr>
              <a:t>CNN </a:t>
            </a:r>
            <a:r>
              <a:rPr kumimoji="1" lang="en-US" altLang="zh-CN" sz="1600" dirty="0">
                <a:latin typeface="微软雅黑" panose="020B0503020204020204" charset="-122"/>
                <a:ea typeface="微软雅黑" panose="020B0503020204020204" charset="-122"/>
                <a:cs typeface="+mn-cs"/>
                <a:sym typeface="+mn-ea"/>
              </a:rPr>
              <a:t>vs</a:t>
            </a:r>
            <a:r>
              <a:rPr kumimoji="1" lang="zh-CN" altLang="en-US" sz="1600" dirty="0">
                <a:latin typeface="微软雅黑" panose="020B0503020204020204" charset="-122"/>
                <a:ea typeface="微软雅黑" panose="020B0503020204020204" charset="-122"/>
                <a:cs typeface="+mn-cs"/>
                <a:sym typeface="+mn-ea"/>
              </a:rPr>
              <a:t> Gbdt</a:t>
            </a:r>
            <a:r>
              <a:rPr kumimoji="1" lang="en-US" altLang="zh-CN" sz="1600" dirty="0">
                <a:latin typeface="微软雅黑" panose="020B0503020204020204" charset="-122"/>
                <a:ea typeface="微软雅黑" panose="020B0503020204020204" charset="-122"/>
                <a:cs typeface="+mn-cs"/>
                <a:sym typeface="+mn-ea"/>
              </a:rPr>
              <a:t>):</a:t>
            </a:r>
            <a:r>
              <a:rPr kumimoji="1" lang="zh-CN" altLang="en-US" sz="1600" dirty="0">
                <a:latin typeface="微软雅黑" panose="020B0503020204020204" charset="-122"/>
                <a:ea typeface="微软雅黑" panose="020B0503020204020204" charset="-122"/>
                <a:cs typeface="+mn-cs"/>
                <a:sym typeface="+mn-ea"/>
              </a:rPr>
              <a:t> p value = 0.1543</a:t>
            </a:r>
            <a:endParaRPr kumimoji="1" lang="en-US" altLang="zh-CN" sz="1600" dirty="0">
              <a:latin typeface="微软雅黑" panose="020B0503020204020204" charset="-122"/>
              <a:ea typeface="微软雅黑" panose="020B0503020204020204" charset="-122"/>
              <a:cs typeface="+mn-cs"/>
              <a:sym typeface="+mn-ea"/>
            </a:endParaRPr>
          </a:p>
          <a:p>
            <a:pPr marL="469900" lvl="1" indent="-469900" algn="l">
              <a:lnSpc>
                <a:spcPct val="150000"/>
              </a:lnSpc>
              <a:spcAft>
                <a:spcPct val="20000"/>
              </a:spcAft>
              <a:buSzTx/>
              <a:buChar char="Ø"/>
            </a:pPr>
            <a:r>
              <a:rPr kumimoji="1" lang="en-US" altLang="zh-CN" sz="1600" dirty="0">
                <a:solidFill>
                  <a:srgbClr val="FF0000"/>
                </a:solidFill>
                <a:latin typeface="微软雅黑" panose="020B0503020204020204" charset="-122"/>
                <a:ea typeface="微软雅黑" panose="020B0503020204020204" charset="-122"/>
                <a:sym typeface="+mn-ea"/>
              </a:rPr>
              <a:t>Randomness caused by individual differences affects the classification results considerably.</a:t>
            </a:r>
            <a:r>
              <a:rPr kumimoji="1" lang="en-US" altLang="zh-CN" sz="1600" dirty="0">
                <a:solidFill>
                  <a:srgbClr val="000000"/>
                </a:solidFill>
                <a:latin typeface="微软雅黑" panose="020B0503020204020204" charset="-122"/>
                <a:ea typeface="微软雅黑" panose="020B0503020204020204" charset="-122"/>
                <a:sym typeface="+mn-ea"/>
              </a:rPr>
              <a:t> Attention classification based on EEG should first consider using the data of the same individual for model training to ensure that the fitted model is applicable for the exact individual.</a:t>
            </a:r>
            <a:endParaRPr kumimoji="1" lang="zh-CN" altLang="en-US" sz="1600" dirty="0">
              <a:solidFill>
                <a:srgbClr val="000000"/>
              </a:solidFill>
              <a:latin typeface="微软雅黑" panose="020B0503020204020204" charset="-122"/>
              <a:ea typeface="微软雅黑" panose="020B0503020204020204" charset="-122"/>
              <a:cs typeface="+mn-cs"/>
              <a:sym typeface="+mn-ea"/>
            </a:endParaRPr>
          </a:p>
        </p:txBody>
      </p:sp>
      <p:sp>
        <p:nvSpPr>
          <p:cNvPr id="5" name="文本框 4"/>
          <p:cNvSpPr txBox="1"/>
          <p:nvPr/>
        </p:nvSpPr>
        <p:spPr>
          <a:xfrm>
            <a:off x="3203848" y="5632236"/>
            <a:ext cx="5328483" cy="1023742"/>
          </a:xfrm>
          <a:prstGeom prst="rect">
            <a:avLst/>
          </a:prstGeom>
          <a:noFill/>
        </p:spPr>
        <p:txBody>
          <a:bodyPr wrap="square" rtlCol="0" anchor="t">
            <a:spAutoFit/>
          </a:bodyPr>
          <a:lstStyle/>
          <a:p>
            <a:pPr marL="0" lvl="1" indent="0" algn="l">
              <a:lnSpc>
                <a:spcPct val="150000"/>
              </a:lnSpc>
              <a:spcAft>
                <a:spcPct val="20000"/>
              </a:spcAft>
              <a:buSzTx/>
              <a:buNone/>
            </a:pPr>
            <a:r>
              <a:rPr kumimoji="1" lang="en-US" altLang="zh-CN" sz="1400" b="1" dirty="0">
                <a:latin typeface="微软雅黑" panose="020B0503020204020204" charset="-122"/>
                <a:ea typeface="微软雅黑" panose="020B0503020204020204" charset="-122"/>
                <a:sym typeface="+mn-ea"/>
              </a:rPr>
              <a:t>Models trained on data of subject A should not be directly applied to the attentional level detection of subject B.</a:t>
            </a: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34</a:t>
            </a:fld>
            <a:endParaRPr lang="en-US" altLang="zh-CN" dirty="0">
              <a:solidFill>
                <a:srgbClr val="000000"/>
              </a:solidFill>
            </a:endParaRPr>
          </a:p>
        </p:txBody>
      </p:sp>
      <p:sp>
        <p:nvSpPr>
          <p:cNvPr id="6" name="内容占位符 5"/>
          <p:cNvSpPr>
            <a:spLocks noGrp="1"/>
          </p:cNvSpPr>
          <p:nvPr>
            <p:ph idx="1"/>
          </p:nvPr>
        </p:nvSpPr>
        <p:spPr>
          <a:xfrm>
            <a:off x="539552" y="1417320"/>
            <a:ext cx="8280598" cy="2499102"/>
          </a:xfrm>
        </p:spPr>
        <p:txBody>
          <a:bodyPr/>
          <a:lstStyle/>
          <a:p>
            <a:pPr algn="l">
              <a:lnSpc>
                <a:spcPct val="150000"/>
              </a:lnSpc>
            </a:pPr>
            <a:r>
              <a:rPr kumimoji="1" lang="en-US" altLang="zh-CN" sz="1600" dirty="0">
                <a:solidFill>
                  <a:schemeClr val="tx1"/>
                </a:solidFill>
                <a:latin typeface="微软雅黑" panose="020B0503020204020204" charset="-122"/>
                <a:ea typeface="微软雅黑" panose="020B0503020204020204" charset="-122"/>
                <a:sym typeface="+mn-ea"/>
              </a:rPr>
              <a:t>Apart from the diagonal values:</a:t>
            </a:r>
          </a:p>
          <a:p>
            <a:pPr marL="800100" lvl="1" indent="-342900" algn="l">
              <a:lnSpc>
                <a:spcPct val="150000"/>
              </a:lnSpc>
              <a:buAutoNum type="arabicPeriod"/>
            </a:pPr>
            <a:r>
              <a:rPr kumimoji="1" lang="en-US" altLang="zh-CN" sz="1400" dirty="0">
                <a:solidFill>
                  <a:schemeClr val="tx1"/>
                </a:solidFill>
                <a:latin typeface="微软雅黑" panose="020B0503020204020204" charset="-122"/>
                <a:ea typeface="微软雅黑" panose="020B0503020204020204" charset="-122"/>
                <a:sym typeface="+mn-ea"/>
              </a:rPr>
              <a:t> More than half of the value is around 33%</a:t>
            </a:r>
          </a:p>
          <a:p>
            <a:pPr marL="800100" lvl="1" indent="-342900" algn="l">
              <a:lnSpc>
                <a:spcPct val="150000"/>
              </a:lnSpc>
              <a:buAutoNum type="arabicPeriod"/>
            </a:pPr>
            <a:r>
              <a:rPr kumimoji="1" lang="en-US" altLang="zh-CN" sz="1400" dirty="0">
                <a:solidFill>
                  <a:schemeClr val="tx1"/>
                </a:solidFill>
                <a:latin typeface="微软雅黑" panose="020B0503020204020204" charset="-122"/>
                <a:ea typeface="微软雅黑" panose="020B0503020204020204" charset="-122"/>
                <a:sym typeface="+mn-ea"/>
              </a:rPr>
              <a:t>Approximately 1/4 of the values are around 67%</a:t>
            </a:r>
          </a:p>
          <a:p>
            <a:pPr marL="800100" lvl="1" indent="-342900" algn="l">
              <a:lnSpc>
                <a:spcPct val="150000"/>
              </a:lnSpc>
              <a:buAutoNum type="arabicPeriod"/>
            </a:pPr>
            <a:r>
              <a:rPr kumimoji="1" lang="en-US" altLang="zh-CN" sz="1400" dirty="0">
                <a:solidFill>
                  <a:schemeClr val="tx1"/>
                </a:solidFill>
                <a:latin typeface="微软雅黑" panose="020B0503020204020204" charset="-122"/>
                <a:ea typeface="微软雅黑" panose="020B0503020204020204" charset="-122"/>
                <a:sym typeface="+mn-ea"/>
              </a:rPr>
              <a:t> Some values are very close to 0</a:t>
            </a:r>
          </a:p>
          <a:p>
            <a:pPr marL="800100" lvl="1" indent="-342900" algn="l">
              <a:lnSpc>
                <a:spcPct val="150000"/>
              </a:lnSpc>
              <a:buAutoNum type="arabicPeriod"/>
            </a:pPr>
            <a:r>
              <a:rPr kumimoji="1" lang="en-US" altLang="zh-CN" sz="1400" dirty="0">
                <a:latin typeface="微软雅黑" panose="020B0503020204020204" charset="-122"/>
                <a:ea typeface="微软雅黑" panose="020B0503020204020204" charset="-122"/>
                <a:sym typeface="+mn-ea"/>
              </a:rPr>
              <a:t>In merely 4 tests does the value reached above 80%</a:t>
            </a:r>
            <a:endParaRPr kumimoji="1" lang="en-US" altLang="zh-CN" sz="1400" dirty="0">
              <a:solidFill>
                <a:schemeClr val="tx1"/>
              </a:solidFill>
              <a:latin typeface="微软雅黑" panose="020B0503020204020204" charset="-122"/>
              <a:ea typeface="微软雅黑" panose="020B0503020204020204" charset="-122"/>
              <a:sym typeface="+mn-ea"/>
            </a:endParaRPr>
          </a:p>
          <a:p>
            <a:pPr marL="469900" lvl="1" indent="-469900" algn="l">
              <a:lnSpc>
                <a:spcPct val="150000"/>
              </a:lnSpc>
              <a:spcAft>
                <a:spcPct val="20000"/>
              </a:spcAft>
              <a:buSzTx/>
              <a:buChar char="Ø"/>
            </a:pPr>
            <a:r>
              <a:rPr kumimoji="1" lang="en-US" altLang="zh-CN" sz="1600" dirty="0">
                <a:solidFill>
                  <a:srgbClr val="FF0000"/>
                </a:solidFill>
                <a:latin typeface="微软雅黑" panose="020B0503020204020204" charset="-122"/>
                <a:ea typeface="微软雅黑" panose="020B0503020204020204" charset="-122"/>
                <a:cs typeface="+mn-cs"/>
                <a:sym typeface="+mn-ea"/>
              </a:rPr>
              <a:t>Discussion: </a:t>
            </a:r>
            <a:r>
              <a:rPr kumimoji="1" lang="en-US" altLang="zh-CN" sz="1600" dirty="0">
                <a:solidFill>
                  <a:srgbClr val="000000"/>
                </a:solidFill>
                <a:latin typeface="微软雅黑" panose="020B0503020204020204" charset="-122"/>
                <a:ea typeface="微软雅黑" panose="020B0503020204020204" charset="-122"/>
                <a:cs typeface="+mn-cs"/>
                <a:sym typeface="+mn-ea"/>
              </a:rPr>
              <a:t>why do special values such as </a:t>
            </a:r>
            <a:r>
              <a:rPr kumimoji="1" lang="zh-CN" altLang="en-US" sz="1600" dirty="0">
                <a:solidFill>
                  <a:srgbClr val="000000"/>
                </a:solidFill>
                <a:latin typeface="微软雅黑" panose="020B0503020204020204" charset="-122"/>
                <a:ea typeface="微软雅黑" panose="020B0503020204020204" charset="-122"/>
                <a:cs typeface="+mn-cs"/>
                <a:sym typeface="+mn-ea"/>
              </a:rPr>
              <a:t>0，33%，66% </a:t>
            </a:r>
            <a:r>
              <a:rPr kumimoji="1" lang="en-US" altLang="zh-CN" sz="1600" dirty="0">
                <a:solidFill>
                  <a:srgbClr val="000000"/>
                </a:solidFill>
                <a:latin typeface="微软雅黑" panose="020B0503020204020204" charset="-122"/>
                <a:ea typeface="微软雅黑" panose="020B0503020204020204" charset="-122"/>
                <a:cs typeface="+mn-cs"/>
                <a:sym typeface="+mn-ea"/>
              </a:rPr>
              <a:t>occur repeatedly</a:t>
            </a:r>
            <a:endParaRPr kumimoji="1" lang="zh-CN" altLang="en-US" sz="1600" dirty="0">
              <a:solidFill>
                <a:srgbClr val="000000"/>
              </a:solidFill>
              <a:latin typeface="微软雅黑" panose="020B0503020204020204" charset="-122"/>
              <a:ea typeface="微软雅黑" panose="020B0503020204020204" charset="-122"/>
              <a:cs typeface="+mn-cs"/>
              <a:sym typeface="+mn-ea"/>
            </a:endParaRPr>
          </a:p>
        </p:txBody>
      </p:sp>
      <p:pic>
        <p:nvPicPr>
          <p:cNvPr id="28" name="图片 28"/>
          <p:cNvPicPr>
            <a:picLocks noChangeAspect="1"/>
          </p:cNvPicPr>
          <p:nvPr/>
        </p:nvPicPr>
        <p:blipFill>
          <a:blip r:embed="rId3"/>
          <a:stretch>
            <a:fillRect/>
          </a:stretch>
        </p:blipFill>
        <p:spPr>
          <a:xfrm>
            <a:off x="2279732" y="4310063"/>
            <a:ext cx="2235835" cy="1955800"/>
          </a:xfrm>
          <a:prstGeom prst="rect">
            <a:avLst/>
          </a:prstGeom>
        </p:spPr>
      </p:pic>
      <p:pic>
        <p:nvPicPr>
          <p:cNvPr id="32" name="图片 32"/>
          <p:cNvPicPr>
            <a:picLocks noChangeAspect="1"/>
          </p:cNvPicPr>
          <p:nvPr/>
        </p:nvPicPr>
        <p:blipFill>
          <a:blip r:embed="rId4"/>
          <a:stretch>
            <a:fillRect/>
          </a:stretch>
        </p:blipFill>
        <p:spPr>
          <a:xfrm>
            <a:off x="4944192" y="4310063"/>
            <a:ext cx="2221230" cy="1955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Comparative study</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35</a:t>
            </a:fld>
            <a:endParaRPr lang="en-US" altLang="zh-CN" dirty="0">
              <a:solidFill>
                <a:srgbClr val="000000"/>
              </a:solidFill>
            </a:endParaRPr>
          </a:p>
        </p:txBody>
      </p:sp>
      <p:sp>
        <p:nvSpPr>
          <p:cNvPr id="3" name="内容占位符 2"/>
          <p:cNvSpPr>
            <a:spLocks noGrp="1"/>
          </p:cNvSpPr>
          <p:nvPr>
            <p:ph idx="1"/>
          </p:nvPr>
        </p:nvSpPr>
        <p:spPr>
          <a:xfrm>
            <a:off x="5902325" y="1484630"/>
            <a:ext cx="2953385" cy="4610735"/>
          </a:xfrm>
        </p:spPr>
        <p:txBody>
          <a:bodyPr/>
          <a:lstStyle/>
          <a:p>
            <a:pPr marL="0" indent="0" algn="ctr">
              <a:lnSpc>
                <a:spcPct val="150000"/>
              </a:lnSpc>
              <a:buFont typeface="Wingdings" panose="05000000000000000000" charset="0"/>
              <a:buNone/>
            </a:pPr>
            <a:r>
              <a:rPr lang="en-US" altLang="zh-CN" sz="1600" dirty="0">
                <a:latin typeface="微软雅黑" panose="020B0503020204020204" charset="-122"/>
                <a:ea typeface="微软雅黑" panose="020B0503020204020204" charset="-122"/>
                <a:sym typeface="+mn-ea"/>
              </a:rPr>
              <a:t>Versatility of the model: 16-fold cross test (15 for 1)</a:t>
            </a:r>
            <a:endParaRPr lang="zh-CN" altLang="en-US" sz="1600" dirty="0">
              <a:latin typeface="微软雅黑" panose="020B0503020204020204" charset="-122"/>
              <a:ea typeface="微软雅黑" panose="020B0503020204020204" charset="-122"/>
              <a:sym typeface="+mn-ea"/>
            </a:endParaRPr>
          </a:p>
          <a:p>
            <a:pPr algn="l">
              <a:lnSpc>
                <a:spcPct val="150000"/>
              </a:lnSpc>
              <a:buSzTx/>
            </a:pPr>
            <a:r>
              <a:rPr kumimoji="1" lang="en-US" altLang="zh-CN" sz="1200" dirty="0">
                <a:solidFill>
                  <a:schemeClr val="tx1"/>
                </a:solidFill>
                <a:latin typeface="微软雅黑" panose="020B0503020204020204" charset="-122"/>
                <a:ea typeface="微软雅黑" panose="020B0503020204020204" charset="-122"/>
                <a:sym typeface="+mn-ea"/>
              </a:rPr>
              <a:t>ANOVA (</a:t>
            </a:r>
            <a:r>
              <a:rPr kumimoji="1" lang="zh-CN" altLang="en-US" sz="1200" dirty="0">
                <a:solidFill>
                  <a:schemeClr val="tx1"/>
                </a:solidFill>
                <a:latin typeface="微软雅黑" panose="020B0503020204020204" charset="-122"/>
                <a:ea typeface="微软雅黑" panose="020B0503020204020204" charset="-122"/>
                <a:sym typeface="+mn-ea"/>
              </a:rPr>
              <a:t>CNN </a:t>
            </a:r>
            <a:r>
              <a:rPr kumimoji="1" lang="en-US" altLang="zh-CN" sz="1200" dirty="0">
                <a:solidFill>
                  <a:schemeClr val="tx1"/>
                </a:solidFill>
                <a:latin typeface="微软雅黑" panose="020B0503020204020204" charset="-122"/>
                <a:ea typeface="微软雅黑" panose="020B0503020204020204" charset="-122"/>
                <a:sym typeface="+mn-ea"/>
              </a:rPr>
              <a:t>vs</a:t>
            </a:r>
            <a:r>
              <a:rPr kumimoji="1" lang="zh-CN" altLang="en-US" sz="1200" dirty="0">
                <a:solidFill>
                  <a:schemeClr val="tx1"/>
                </a:solidFill>
                <a:latin typeface="微软雅黑" panose="020B0503020204020204" charset="-122"/>
                <a:ea typeface="微软雅黑" panose="020B0503020204020204" charset="-122"/>
                <a:sym typeface="+mn-ea"/>
              </a:rPr>
              <a:t> Gbdt</a:t>
            </a:r>
            <a:r>
              <a:rPr kumimoji="1" lang="en-US" altLang="zh-CN" sz="1200" dirty="0">
                <a:solidFill>
                  <a:schemeClr val="tx1"/>
                </a:solidFill>
                <a:latin typeface="微软雅黑" panose="020B0503020204020204" charset="-122"/>
                <a:ea typeface="微软雅黑" panose="020B0503020204020204" charset="-122"/>
                <a:sym typeface="+mn-ea"/>
              </a:rPr>
              <a:t>): p value = </a:t>
            </a:r>
            <a:r>
              <a:rPr kumimoji="1" lang="zh-CN" altLang="en-US" sz="1200" dirty="0">
                <a:solidFill>
                  <a:schemeClr val="tx1"/>
                </a:solidFill>
                <a:latin typeface="微软雅黑" panose="020B0503020204020204" charset="-122"/>
                <a:ea typeface="微软雅黑" panose="020B0503020204020204" charset="-122"/>
                <a:sym typeface="+mn-ea"/>
              </a:rPr>
              <a:t>0.2896</a:t>
            </a:r>
          </a:p>
          <a:p>
            <a:pPr algn="l">
              <a:lnSpc>
                <a:spcPct val="150000"/>
              </a:lnSpc>
              <a:buSzTx/>
            </a:pPr>
            <a:r>
              <a:rPr kumimoji="1" lang="en-US" altLang="zh-CN" sz="1200" dirty="0">
                <a:solidFill>
                  <a:srgbClr val="000000"/>
                </a:solidFill>
                <a:latin typeface="微软雅黑" panose="020B0503020204020204" charset="-122"/>
                <a:ea typeface="微软雅黑" panose="020B0503020204020204" charset="-122"/>
                <a:sym typeface="+mn-ea"/>
              </a:rPr>
              <a:t>Compared with the accuracy of single subject cross test (CNN: 0.373, </a:t>
            </a:r>
            <a:r>
              <a:rPr kumimoji="1" lang="en-US" altLang="zh-CN" sz="1200" dirty="0" err="1">
                <a:solidFill>
                  <a:srgbClr val="000000"/>
                </a:solidFill>
                <a:latin typeface="微软雅黑" panose="020B0503020204020204" charset="-122"/>
                <a:ea typeface="微软雅黑" panose="020B0503020204020204" charset="-122"/>
                <a:sym typeface="+mn-ea"/>
              </a:rPr>
              <a:t>Gbdt</a:t>
            </a:r>
            <a:r>
              <a:rPr kumimoji="1" lang="en-US" altLang="zh-CN" sz="1200" dirty="0">
                <a:solidFill>
                  <a:srgbClr val="000000"/>
                </a:solidFill>
                <a:latin typeface="微软雅黑" panose="020B0503020204020204" charset="-122"/>
                <a:ea typeface="微软雅黑" panose="020B0503020204020204" charset="-122"/>
                <a:sym typeface="+mn-ea"/>
              </a:rPr>
              <a:t>: 0.389), </a:t>
            </a:r>
            <a:r>
              <a:rPr kumimoji="1" lang="en-US" altLang="zh-CN" sz="1200" dirty="0">
                <a:solidFill>
                  <a:schemeClr val="accent2"/>
                </a:solidFill>
                <a:latin typeface="微软雅黑" panose="020B0503020204020204" charset="-122"/>
                <a:ea typeface="微软雅黑" panose="020B0503020204020204" charset="-122"/>
                <a:sym typeface="+mn-ea"/>
              </a:rPr>
              <a:t>expanding and diversifying the training dataset gives better results (CNN: 0.51, </a:t>
            </a:r>
            <a:r>
              <a:rPr kumimoji="1" lang="en-US" altLang="zh-CN" sz="1200" dirty="0" err="1">
                <a:solidFill>
                  <a:schemeClr val="accent2"/>
                </a:solidFill>
                <a:latin typeface="微软雅黑" panose="020B0503020204020204" charset="-122"/>
                <a:ea typeface="微软雅黑" panose="020B0503020204020204" charset="-122"/>
                <a:sym typeface="+mn-ea"/>
              </a:rPr>
              <a:t>Gbdt</a:t>
            </a:r>
            <a:r>
              <a:rPr kumimoji="1" lang="en-US" altLang="zh-CN" sz="1200" dirty="0">
                <a:solidFill>
                  <a:schemeClr val="accent2"/>
                </a:solidFill>
                <a:latin typeface="微软雅黑" panose="020B0503020204020204" charset="-122"/>
                <a:ea typeface="微软雅黑" panose="020B0503020204020204" charset="-122"/>
                <a:sym typeface="+mn-ea"/>
              </a:rPr>
              <a:t>: 0.46)</a:t>
            </a:r>
            <a:r>
              <a:rPr kumimoji="1" lang="en-US" altLang="zh-CN" sz="1200" dirty="0">
                <a:solidFill>
                  <a:srgbClr val="000000"/>
                </a:solidFill>
                <a:latin typeface="微软雅黑" panose="020B0503020204020204" charset="-122"/>
                <a:ea typeface="微软雅黑" panose="020B0503020204020204" charset="-122"/>
                <a:sym typeface="+mn-ea"/>
              </a:rPr>
              <a:t>. This improvement in the versatility of the models probably resulted from a decrease in randomness.</a:t>
            </a:r>
            <a:endParaRPr kumimoji="1" lang="zh-CN" altLang="en-US" sz="1200" dirty="0">
              <a:solidFill>
                <a:srgbClr val="000000"/>
              </a:solidFill>
              <a:latin typeface="微软雅黑" panose="020B0503020204020204" charset="-122"/>
              <a:ea typeface="微软雅黑" panose="020B0503020204020204" charset="-122"/>
              <a:sym typeface="+mn-ea"/>
            </a:endParaRPr>
          </a:p>
        </p:txBody>
      </p:sp>
      <p:graphicFrame>
        <p:nvGraphicFramePr>
          <p:cNvPr id="6" name="表格 5"/>
          <p:cNvGraphicFramePr/>
          <p:nvPr>
            <p:custDataLst>
              <p:tags r:id="rId1"/>
            </p:custDataLst>
            <p:extLst>
              <p:ext uri="{D42A27DB-BD31-4B8C-83A1-F6EECF244321}">
                <p14:modId xmlns:p14="http://schemas.microsoft.com/office/powerpoint/2010/main" val="1288649610"/>
              </p:ext>
            </p:extLst>
          </p:nvPr>
        </p:nvGraphicFramePr>
        <p:xfrm>
          <a:off x="252095" y="1412240"/>
          <a:ext cx="5508625" cy="4730750"/>
        </p:xfrm>
        <a:graphic>
          <a:graphicData uri="http://schemas.openxmlformats.org/drawingml/2006/table">
            <a:tbl>
              <a:tblPr firstRow="1" bandRow="1">
                <a:tableStyleId>{35758FB7-9AC5-4552-8A53-C91805E547FA}</a:tableStyleId>
              </a:tblPr>
              <a:tblGrid>
                <a:gridCol w="460375">
                  <a:extLst>
                    <a:ext uri="{9D8B030D-6E8A-4147-A177-3AD203B41FA5}">
                      <a16:colId xmlns:a16="http://schemas.microsoft.com/office/drawing/2014/main" val="20000"/>
                    </a:ext>
                  </a:extLst>
                </a:gridCol>
                <a:gridCol w="822325">
                  <a:extLst>
                    <a:ext uri="{9D8B030D-6E8A-4147-A177-3AD203B41FA5}">
                      <a16:colId xmlns:a16="http://schemas.microsoft.com/office/drawing/2014/main" val="20001"/>
                    </a:ext>
                  </a:extLst>
                </a:gridCol>
                <a:gridCol w="879475">
                  <a:extLst>
                    <a:ext uri="{9D8B030D-6E8A-4147-A177-3AD203B41FA5}">
                      <a16:colId xmlns:a16="http://schemas.microsoft.com/office/drawing/2014/main" val="20002"/>
                    </a:ext>
                  </a:extLst>
                </a:gridCol>
                <a:gridCol w="784225">
                  <a:extLst>
                    <a:ext uri="{9D8B030D-6E8A-4147-A177-3AD203B41FA5}">
                      <a16:colId xmlns:a16="http://schemas.microsoft.com/office/drawing/2014/main" val="20003"/>
                    </a:ext>
                  </a:extLst>
                </a:gridCol>
                <a:gridCol w="841375">
                  <a:extLst>
                    <a:ext uri="{9D8B030D-6E8A-4147-A177-3AD203B41FA5}">
                      <a16:colId xmlns:a16="http://schemas.microsoft.com/office/drawing/2014/main" val="20004"/>
                    </a:ext>
                  </a:extLst>
                </a:gridCol>
                <a:gridCol w="860425">
                  <a:extLst>
                    <a:ext uri="{9D8B030D-6E8A-4147-A177-3AD203B41FA5}">
                      <a16:colId xmlns:a16="http://schemas.microsoft.com/office/drawing/2014/main" val="20005"/>
                    </a:ext>
                  </a:extLst>
                </a:gridCol>
                <a:gridCol w="860425">
                  <a:extLst>
                    <a:ext uri="{9D8B030D-6E8A-4147-A177-3AD203B41FA5}">
                      <a16:colId xmlns:a16="http://schemas.microsoft.com/office/drawing/2014/main" val="20006"/>
                    </a:ext>
                  </a:extLst>
                </a:gridCol>
              </a:tblGrid>
              <a:tr h="267335">
                <a:tc>
                  <a:txBody>
                    <a:bodyPr/>
                    <a:lstStyle/>
                    <a:p>
                      <a:pPr indent="0" algn="ctr">
                        <a:buNone/>
                      </a:pPr>
                      <a:r>
                        <a:rPr lang="en-US" altLang="en-US" sz="900" b="1" dirty="0">
                          <a:latin typeface="微软雅黑" panose="020B0503020204020204" charset="-122"/>
                          <a:ea typeface="微软雅黑" panose="020B0503020204020204" charset="-122"/>
                        </a:rPr>
                        <a:t>subject</a:t>
                      </a:r>
                    </a:p>
                  </a:txBody>
                  <a:tcPr marL="68580" marR="68580" marT="0" marB="0" anchor="ctr">
                    <a:solidFill>
                      <a:srgbClr val="002060"/>
                    </a:solidFill>
                  </a:tcPr>
                </a:tc>
                <a:tc>
                  <a:txBody>
                    <a:bodyPr/>
                    <a:lstStyle/>
                    <a:p>
                      <a:pPr indent="0" algn="ctr">
                        <a:buNone/>
                      </a:pPr>
                      <a:r>
                        <a:rPr lang="en-US" sz="900" b="1" dirty="0">
                          <a:latin typeface="微软雅黑" panose="020B0503020204020204" charset="-122"/>
                          <a:ea typeface="微软雅黑" panose="020B0503020204020204" charset="-122"/>
                        </a:rPr>
                        <a:t>CNN</a:t>
                      </a:r>
                      <a:endParaRPr lang="en-US" altLang="en-US" sz="900" b="1" dirty="0">
                        <a:latin typeface="微软雅黑" panose="020B0503020204020204" charset="-122"/>
                        <a:ea typeface="微软雅黑" panose="020B0503020204020204" charset="-122"/>
                      </a:endParaRPr>
                    </a:p>
                  </a:txBody>
                  <a:tcPr marL="68580" marR="68580" marT="0" marB="0" anchor="ctr">
                    <a:solidFill>
                      <a:srgbClr val="002060"/>
                    </a:solidFill>
                  </a:tcPr>
                </a:tc>
                <a:tc>
                  <a:txBody>
                    <a:bodyPr/>
                    <a:lstStyle/>
                    <a:p>
                      <a:pPr indent="0" algn="ctr">
                        <a:buNone/>
                      </a:pPr>
                      <a:r>
                        <a:rPr lang="en-US" sz="900" b="1" dirty="0">
                          <a:latin typeface="微软雅黑" panose="020B0503020204020204" charset="-122"/>
                          <a:ea typeface="微软雅黑" panose="020B0503020204020204" charset="-122"/>
                          <a:cs typeface="微软雅黑" panose="020B0503020204020204" charset="-122"/>
                        </a:rPr>
                        <a:t>Logistic regression</a:t>
                      </a:r>
                      <a:endParaRPr lang="en-US" altLang="en-US" sz="900" b="1" dirty="0">
                        <a:latin typeface="微软雅黑" panose="020B0503020204020204" charset="-122"/>
                        <a:ea typeface="微软雅黑" panose="020B0503020204020204" charset="-122"/>
                        <a:cs typeface="微软雅黑" panose="020B0503020204020204" charset="-122"/>
                      </a:endParaRPr>
                    </a:p>
                  </a:txBody>
                  <a:tcPr marL="68580" marR="68580" marT="0" marB="0" anchor="ctr">
                    <a:solidFill>
                      <a:srgbClr val="002060"/>
                    </a:solidFill>
                  </a:tcPr>
                </a:tc>
                <a:tc>
                  <a:txBody>
                    <a:bodyPr/>
                    <a:lstStyle/>
                    <a:p>
                      <a:pPr indent="0" algn="ctr">
                        <a:buNone/>
                      </a:pPr>
                      <a:r>
                        <a:rPr lang="en-US" altLang="en-US" sz="900" b="1" dirty="0">
                          <a:latin typeface="微软雅黑" panose="020B0503020204020204" charset="-122"/>
                          <a:ea typeface="微软雅黑" panose="020B0503020204020204" charset="-122"/>
                        </a:rPr>
                        <a:t>Decision tree</a:t>
                      </a:r>
                    </a:p>
                  </a:txBody>
                  <a:tcPr marL="68580" marR="68580" marT="0" marB="0" anchor="ctr">
                    <a:solidFill>
                      <a:srgbClr val="002060"/>
                    </a:solidFill>
                  </a:tcPr>
                </a:tc>
                <a:tc>
                  <a:txBody>
                    <a:bodyPr/>
                    <a:lstStyle/>
                    <a:p>
                      <a:pPr indent="0" algn="ctr">
                        <a:buNone/>
                      </a:pPr>
                      <a:r>
                        <a:rPr lang="en-US" sz="900" b="1" dirty="0">
                          <a:latin typeface="微软雅黑" panose="020B0503020204020204" charset="-122"/>
                          <a:ea typeface="微软雅黑" panose="020B0503020204020204" charset="-122"/>
                        </a:rPr>
                        <a:t>SVM</a:t>
                      </a:r>
                      <a:endParaRPr lang="en-US" altLang="en-US" sz="900" b="1" dirty="0">
                        <a:latin typeface="微软雅黑" panose="020B0503020204020204" charset="-122"/>
                        <a:ea typeface="微软雅黑" panose="020B0503020204020204" charset="-122"/>
                      </a:endParaRPr>
                    </a:p>
                  </a:txBody>
                  <a:tcPr marL="68580" marR="68580" marT="0" marB="0" anchor="ctr">
                    <a:solidFill>
                      <a:srgbClr val="002060"/>
                    </a:solidFill>
                  </a:tcPr>
                </a:tc>
                <a:tc>
                  <a:txBody>
                    <a:bodyPr/>
                    <a:lstStyle/>
                    <a:p>
                      <a:pPr indent="0" algn="ctr">
                        <a:buNone/>
                      </a:pPr>
                      <a:r>
                        <a:rPr lang="en-US" altLang="en-US" sz="900" b="1" dirty="0">
                          <a:latin typeface="微软雅黑" panose="020B0503020204020204" charset="-122"/>
                          <a:ea typeface="微软雅黑" panose="020B0503020204020204" charset="-122"/>
                        </a:rPr>
                        <a:t>Random forest</a:t>
                      </a:r>
                    </a:p>
                  </a:txBody>
                  <a:tcPr marL="68580" marR="68580" marT="0" marB="0" anchor="ctr">
                    <a:solidFill>
                      <a:srgbClr val="002060"/>
                    </a:solidFill>
                  </a:tcPr>
                </a:tc>
                <a:tc>
                  <a:txBody>
                    <a:bodyPr/>
                    <a:lstStyle/>
                    <a:p>
                      <a:pPr indent="0" algn="ctr">
                        <a:buNone/>
                      </a:pPr>
                      <a:r>
                        <a:rPr lang="en-US" sz="900" b="1" dirty="0" err="1">
                          <a:latin typeface="微软雅黑" panose="020B0503020204020204" charset="-122"/>
                          <a:ea typeface="微软雅黑" panose="020B0503020204020204" charset="-122"/>
                        </a:rPr>
                        <a:t>Gbdt</a:t>
                      </a:r>
                      <a:endParaRPr lang="en-US" altLang="en-US" sz="900" b="1" dirty="0">
                        <a:latin typeface="微软雅黑" panose="020B0503020204020204" charset="-122"/>
                        <a:ea typeface="微软雅黑" panose="020B0503020204020204" charset="-122"/>
                      </a:endParaRPr>
                    </a:p>
                  </a:txBody>
                  <a:tcPr marL="68580" marR="68580" marT="0" marB="0" anchor="ctr">
                    <a:solidFill>
                      <a:srgbClr val="002060"/>
                    </a:solidFill>
                  </a:tcPr>
                </a:tc>
                <a:extLst>
                  <a:ext uri="{0D108BD9-81ED-4DB2-BD59-A6C34878D82A}">
                    <a16:rowId xmlns:a16="http://schemas.microsoft.com/office/drawing/2014/main" val="10000"/>
                  </a:ext>
                </a:extLst>
              </a:tr>
              <a:tr h="257810">
                <a:tc>
                  <a:txBody>
                    <a:bodyPr/>
                    <a:lstStyle/>
                    <a:p>
                      <a:pPr indent="0">
                        <a:buNone/>
                      </a:pPr>
                      <a:r>
                        <a:rPr lang="en-US" sz="1000" b="0">
                          <a:latin typeface="微软雅黑" panose="020B0503020204020204" charset="-122"/>
                          <a:ea typeface="微软雅黑" panose="020B0503020204020204" charset="-122"/>
                        </a:rPr>
                        <a:t>0002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0.333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0.412186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0.335723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0.379928</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0.332139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0.336918</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01"/>
                  </a:ext>
                </a:extLst>
              </a:tr>
              <a:tr h="257810">
                <a:tc>
                  <a:txBody>
                    <a:bodyPr/>
                    <a:lstStyle/>
                    <a:p>
                      <a:pPr indent="0">
                        <a:buNone/>
                      </a:pPr>
                      <a:r>
                        <a:rPr lang="en-US" sz="1000" b="0">
                          <a:latin typeface="微软雅黑" panose="020B0503020204020204" charset="-122"/>
                          <a:ea typeface="微软雅黑" panose="020B0503020204020204" charset="-122"/>
                        </a:rPr>
                        <a:t>0004</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0.359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0.307416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0.246411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0.349282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0.312201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0.312201</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02"/>
                  </a:ext>
                </a:extLst>
              </a:tr>
              <a:tr h="257810">
                <a:tc>
                  <a:txBody>
                    <a:bodyPr/>
                    <a:lstStyle/>
                    <a:p>
                      <a:pPr indent="0">
                        <a:buNone/>
                      </a:pPr>
                      <a:r>
                        <a:rPr lang="en-US" sz="1000" b="0">
                          <a:latin typeface="微软雅黑" panose="020B0503020204020204" charset="-122"/>
                          <a:ea typeface="微软雅黑" panose="020B0503020204020204" charset="-122"/>
                        </a:rPr>
                        <a:t>0005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0.305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0.251196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0.358852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0.348086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0.385167</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0.368421</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03"/>
                  </a:ext>
                </a:extLst>
              </a:tr>
              <a:tr h="257810">
                <a:tc>
                  <a:txBody>
                    <a:bodyPr/>
                    <a:lstStyle/>
                    <a:p>
                      <a:pPr indent="0">
                        <a:buNone/>
                      </a:pPr>
                      <a:r>
                        <a:rPr lang="en-US" sz="1000" b="0">
                          <a:latin typeface="微软雅黑" panose="020B0503020204020204" charset="-122"/>
                          <a:ea typeface="微软雅黑" panose="020B0503020204020204" charset="-122"/>
                        </a:rPr>
                        <a:t>0006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0.468</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0.363202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0.410992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0.400239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0.42055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0.359618</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04"/>
                  </a:ext>
                </a:extLst>
              </a:tr>
              <a:tr h="257810">
                <a:tc>
                  <a:txBody>
                    <a:bodyPr/>
                    <a:lstStyle/>
                    <a:p>
                      <a:pPr indent="0">
                        <a:buNone/>
                      </a:pPr>
                      <a:r>
                        <a:rPr lang="en-US" sz="1000" b="0">
                          <a:latin typeface="微软雅黑" panose="020B0503020204020204" charset="-122"/>
                          <a:ea typeface="微软雅黑" panose="020B0503020204020204" charset="-122"/>
                        </a:rPr>
                        <a:t>0007</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0.427</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0.421744</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0.448029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0.44325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0.540024</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0.630824</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05"/>
                  </a:ext>
                </a:extLst>
              </a:tr>
              <a:tr h="257810">
                <a:tc>
                  <a:txBody>
                    <a:bodyPr/>
                    <a:lstStyle/>
                    <a:p>
                      <a:pPr indent="0">
                        <a:buNone/>
                      </a:pPr>
                      <a:r>
                        <a:rPr lang="en-US" sz="1000" b="0">
                          <a:latin typeface="微软雅黑" panose="020B0503020204020204" charset="-122"/>
                          <a:ea typeface="微软雅黑" panose="020B0503020204020204" charset="-122"/>
                        </a:rPr>
                        <a:t>0009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0.538</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0.289128</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0.335723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0.483871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0.422939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0.464755</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06"/>
                  </a:ext>
                </a:extLst>
              </a:tr>
              <a:tr h="257810">
                <a:tc>
                  <a:txBody>
                    <a:bodyPr/>
                    <a:lstStyle/>
                    <a:p>
                      <a:pPr indent="0">
                        <a:buNone/>
                      </a:pPr>
                      <a:r>
                        <a:rPr lang="en-US" sz="1000" b="0">
                          <a:latin typeface="微软雅黑" panose="020B0503020204020204" charset="-122"/>
                          <a:ea typeface="微软雅黑" panose="020B0503020204020204" charset="-122"/>
                        </a:rPr>
                        <a:t>0013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0.594</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0.414576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0.620072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0.462366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0.694146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0.615293</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07"/>
                  </a:ext>
                </a:extLst>
              </a:tr>
              <a:tr h="257810">
                <a:tc>
                  <a:txBody>
                    <a:bodyPr/>
                    <a:lstStyle/>
                    <a:p>
                      <a:pPr indent="0">
                        <a:buNone/>
                      </a:pPr>
                      <a:r>
                        <a:rPr lang="en-US" sz="1000" b="0">
                          <a:latin typeface="微软雅黑" panose="020B0503020204020204" charset="-122"/>
                          <a:ea typeface="微软雅黑" panose="020B0503020204020204" charset="-122"/>
                        </a:rPr>
                        <a:t>0201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0.472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0.387136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0.485437</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0.580097</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08"/>
                  </a:ext>
                </a:extLst>
              </a:tr>
              <a:tr h="257810">
                <a:tc>
                  <a:txBody>
                    <a:bodyPr/>
                    <a:lstStyle/>
                    <a:p>
                      <a:pPr indent="0">
                        <a:buNone/>
                      </a:pPr>
                      <a:r>
                        <a:rPr lang="en-US" sz="1000" b="0">
                          <a:latin typeface="微软雅黑" panose="020B0503020204020204" charset="-122"/>
                          <a:ea typeface="微软雅黑" panose="020B0503020204020204" charset="-122"/>
                        </a:rPr>
                        <a:t>0401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0.802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0.387136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0.485437</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0.580097</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09"/>
                  </a:ext>
                </a:extLst>
              </a:tr>
              <a:tr h="257810">
                <a:tc>
                  <a:txBody>
                    <a:bodyPr/>
                    <a:lstStyle/>
                    <a:p>
                      <a:pPr indent="0">
                        <a:buNone/>
                      </a:pPr>
                      <a:r>
                        <a:rPr lang="en-US" sz="1000" b="0">
                          <a:latin typeface="微软雅黑" panose="020B0503020204020204" charset="-122"/>
                          <a:ea typeface="微软雅黑" panose="020B0503020204020204" charset="-122"/>
                        </a:rPr>
                        <a:t>0502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0.329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0.439665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0.126643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0.396655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0.131422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0.317802</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10"/>
                  </a:ext>
                </a:extLst>
              </a:tr>
              <a:tr h="257810">
                <a:tc>
                  <a:txBody>
                    <a:bodyPr/>
                    <a:lstStyle/>
                    <a:p>
                      <a:pPr indent="0">
                        <a:buNone/>
                      </a:pPr>
                      <a:r>
                        <a:rPr lang="en-US" sz="1000" b="0">
                          <a:latin typeface="微软雅黑" panose="020B0503020204020204" charset="-122"/>
                          <a:ea typeface="微软雅黑" panose="020B0503020204020204" charset="-122"/>
                        </a:rPr>
                        <a:t>0601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0.323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0.51976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0.512575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0.335329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0.513772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0.500599</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11"/>
                  </a:ext>
                </a:extLst>
              </a:tr>
              <a:tr h="257810">
                <a:tc>
                  <a:txBody>
                    <a:bodyPr/>
                    <a:lstStyle/>
                    <a:p>
                      <a:pPr indent="0">
                        <a:buNone/>
                      </a:pPr>
                      <a:r>
                        <a:rPr lang="en-US" sz="1000" b="0">
                          <a:latin typeface="微软雅黑" panose="020B0503020204020204" charset="-122"/>
                          <a:ea typeface="微软雅黑" panose="020B0503020204020204" charset="-122"/>
                        </a:rPr>
                        <a:t>0701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0.333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0.372455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0.267066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0.353293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0.354491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0.346108</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12"/>
                  </a:ext>
                </a:extLst>
              </a:tr>
              <a:tr h="257810">
                <a:tc>
                  <a:txBody>
                    <a:bodyPr/>
                    <a:lstStyle/>
                    <a:p>
                      <a:pPr indent="0">
                        <a:buNone/>
                      </a:pPr>
                      <a:r>
                        <a:rPr lang="en-US" sz="1000" b="0">
                          <a:latin typeface="微软雅黑" panose="020B0503020204020204" charset="-122"/>
                          <a:ea typeface="微软雅黑" panose="020B0503020204020204" charset="-122"/>
                        </a:rPr>
                        <a:t>0801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0.598</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0.410778</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0.348503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0.449102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0.337725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0.495808</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13"/>
                  </a:ext>
                </a:extLst>
              </a:tr>
              <a:tr h="257810">
                <a:tc>
                  <a:txBody>
                    <a:bodyPr/>
                    <a:lstStyle/>
                    <a:p>
                      <a:pPr indent="0">
                        <a:buNone/>
                      </a:pPr>
                      <a:r>
                        <a:rPr lang="en-US" sz="1000" b="0">
                          <a:latin typeface="微软雅黑" panose="020B0503020204020204" charset="-122"/>
                          <a:ea typeface="微软雅黑" panose="020B0503020204020204" charset="-122"/>
                        </a:rPr>
                        <a:t>0901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0.667</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0.345281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0.426523</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0.34767</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0.452808</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0.339307</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14"/>
                  </a:ext>
                </a:extLst>
              </a:tr>
              <a:tr h="257810">
                <a:tc>
                  <a:txBody>
                    <a:bodyPr/>
                    <a:lstStyle/>
                    <a:p>
                      <a:pPr indent="0">
                        <a:buNone/>
                      </a:pPr>
                      <a:r>
                        <a:rPr lang="en-US" sz="1000" b="0">
                          <a:latin typeface="微软雅黑" panose="020B0503020204020204" charset="-122"/>
                          <a:ea typeface="微软雅黑" panose="020B0503020204020204" charset="-122"/>
                        </a:rPr>
                        <a:t>1101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0.609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0.517324</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0.388292</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0.37276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0.555556</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0.593787</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15"/>
                  </a:ext>
                </a:extLst>
              </a:tr>
              <a:tr h="257810">
                <a:tc>
                  <a:txBody>
                    <a:bodyPr/>
                    <a:lstStyle/>
                    <a:p>
                      <a:pPr indent="0">
                        <a:buNone/>
                      </a:pPr>
                      <a:r>
                        <a:rPr lang="en-US" sz="1000" b="0">
                          <a:latin typeface="微软雅黑" panose="020B0503020204020204" charset="-122"/>
                          <a:ea typeface="微软雅黑" panose="020B0503020204020204" charset="-122"/>
                        </a:rPr>
                        <a:t>1301</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0.99</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0.401434</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0.467145</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0.473118</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0.51374</a:t>
                      </a:r>
                      <a:endParaRPr lang="en-US" altLang="en-US" sz="1000" b="0">
                        <a:latin typeface="微软雅黑" panose="020B0503020204020204" charset="-122"/>
                        <a:ea typeface="微软雅黑" panose="020B0503020204020204" charset="-122"/>
                      </a:endParaRPr>
                    </a:p>
                  </a:txBody>
                  <a:tcPr marL="68580" marR="68580" marT="0" marB="0" anchor="b"/>
                </a:tc>
                <a:tc>
                  <a:txBody>
                    <a:bodyPr/>
                    <a:lstStyle/>
                    <a:p>
                      <a:pPr indent="0" algn="r">
                        <a:buNone/>
                      </a:pPr>
                      <a:r>
                        <a:rPr lang="en-US" sz="1000" b="0">
                          <a:latin typeface="微软雅黑" panose="020B0503020204020204" charset="-122"/>
                          <a:ea typeface="微软雅黑" panose="020B0503020204020204" charset="-122"/>
                        </a:rPr>
                        <a:t>0.574671</a:t>
                      </a:r>
                      <a:endParaRPr lang="en-US" altLang="en-US" sz="1000" b="0">
                        <a:latin typeface="微软雅黑" panose="020B0503020204020204" charset="-122"/>
                        <a:ea typeface="微软雅黑" panose="020B0503020204020204" charset="-122"/>
                      </a:endParaRPr>
                    </a:p>
                  </a:txBody>
                  <a:tcPr marL="68580" marR="68580" marT="0" marB="0" anchor="b"/>
                </a:tc>
                <a:extLst>
                  <a:ext uri="{0D108BD9-81ED-4DB2-BD59-A6C34878D82A}">
                    <a16:rowId xmlns:a16="http://schemas.microsoft.com/office/drawing/2014/main" val="10016"/>
                  </a:ext>
                </a:extLst>
              </a:tr>
              <a:tr h="331470">
                <a:tc>
                  <a:txBody>
                    <a:bodyPr/>
                    <a:lstStyle/>
                    <a:p>
                      <a:pPr indent="0">
                        <a:buNone/>
                      </a:pPr>
                      <a:r>
                        <a:rPr lang="en-US" sz="1000" b="1">
                          <a:latin typeface="微软雅黑" panose="020B0503020204020204" charset="-122"/>
                          <a:ea typeface="微软雅黑" panose="020B0503020204020204" charset="-122"/>
                          <a:cs typeface="微软雅黑" panose="020B0503020204020204" charset="-122"/>
                        </a:rPr>
                        <a:t>AVG</a:t>
                      </a:r>
                    </a:p>
                    <a:p>
                      <a:pPr indent="0">
                        <a:buNone/>
                      </a:pPr>
                      <a:r>
                        <a:rPr lang="en-US" sz="1000" b="1">
                          <a:latin typeface="微软雅黑" panose="020B0503020204020204" charset="-122"/>
                          <a:ea typeface="微软雅黑" panose="020B0503020204020204" charset="-122"/>
                          <a:cs typeface="微软雅黑" panose="020B0503020204020204" charset="-122"/>
                        </a:rPr>
                        <a:t>±SD</a:t>
                      </a:r>
                      <a:endParaRPr lang="en-US" altLang="en-US" sz="1000" b="1">
                        <a:latin typeface="微软雅黑" panose="020B0503020204020204" charset="-122"/>
                        <a:ea typeface="微软雅黑" panose="020B0503020204020204" charset="-122"/>
                        <a:cs typeface="微软雅黑" panose="020B0503020204020204" charset="-122"/>
                      </a:endParaRPr>
                    </a:p>
                  </a:txBody>
                  <a:tcPr marL="68580" marR="68580" marT="0" marB="0" anchor="b"/>
                </a:tc>
                <a:tc>
                  <a:txBody>
                    <a:bodyPr/>
                    <a:lstStyle/>
                    <a:p>
                      <a:pPr indent="0" algn="r">
                        <a:buNone/>
                      </a:pPr>
                      <a:r>
                        <a:rPr lang="en-US" sz="1000" b="1">
                          <a:latin typeface="微软雅黑" panose="020B0503020204020204" charset="-122"/>
                          <a:ea typeface="微软雅黑" panose="020B0503020204020204" charset="-122"/>
                          <a:cs typeface="微软雅黑" panose="020B0503020204020204" charset="-122"/>
                        </a:rPr>
                        <a:t>0.51</a:t>
                      </a:r>
                    </a:p>
                    <a:p>
                      <a:pPr indent="0" algn="r">
                        <a:buNone/>
                      </a:pPr>
                      <a:r>
                        <a:rPr lang="en-US" sz="1000" b="1">
                          <a:latin typeface="微软雅黑" panose="020B0503020204020204" charset="-122"/>
                          <a:ea typeface="微软雅黑" panose="020B0503020204020204" charset="-122"/>
                          <a:cs typeface="微软雅黑" panose="020B0503020204020204" charset="-122"/>
                        </a:rPr>
                        <a:t>±0.20</a:t>
                      </a:r>
                      <a:endParaRPr lang="en-US" altLang="en-US" sz="1000" b="1">
                        <a:latin typeface="微软雅黑" panose="020B0503020204020204" charset="-122"/>
                        <a:ea typeface="微软雅黑" panose="020B0503020204020204" charset="-122"/>
                        <a:cs typeface="微软雅黑" panose="020B0503020204020204" charset="-122"/>
                      </a:endParaRPr>
                    </a:p>
                  </a:txBody>
                  <a:tcPr marL="68580" marR="68580" marT="0" marB="0" anchor="b"/>
                </a:tc>
                <a:tc>
                  <a:txBody>
                    <a:bodyPr/>
                    <a:lstStyle/>
                    <a:p>
                      <a:pPr indent="0" algn="r">
                        <a:buNone/>
                      </a:pPr>
                      <a:r>
                        <a:rPr lang="en-US" sz="1000" b="1">
                          <a:latin typeface="微软雅黑" panose="020B0503020204020204" charset="-122"/>
                          <a:ea typeface="微软雅黑" panose="020B0503020204020204" charset="-122"/>
                          <a:cs typeface="微软雅黑" panose="020B0503020204020204" charset="-122"/>
                        </a:rPr>
                        <a:t>0.39</a:t>
                      </a:r>
                    </a:p>
                    <a:p>
                      <a:pPr indent="0" algn="r">
                        <a:buNone/>
                      </a:pPr>
                      <a:r>
                        <a:rPr lang="en-US" sz="1000" b="1">
                          <a:latin typeface="微软雅黑" panose="020B0503020204020204" charset="-122"/>
                          <a:ea typeface="微软雅黑" panose="020B0503020204020204" charset="-122"/>
                          <a:cs typeface="微软雅黑" panose="020B0503020204020204" charset="-122"/>
                        </a:rPr>
                        <a:t>±0.07</a:t>
                      </a:r>
                      <a:endParaRPr lang="en-US" altLang="en-US" sz="1000" b="1">
                        <a:latin typeface="微软雅黑" panose="020B0503020204020204" charset="-122"/>
                        <a:ea typeface="微软雅黑" panose="020B0503020204020204" charset="-122"/>
                        <a:cs typeface="微软雅黑" panose="020B0503020204020204" charset="-122"/>
                      </a:endParaRPr>
                    </a:p>
                  </a:txBody>
                  <a:tcPr marL="68580" marR="68580" marT="0" marB="0" anchor="b"/>
                </a:tc>
                <a:tc>
                  <a:txBody>
                    <a:bodyPr/>
                    <a:lstStyle/>
                    <a:p>
                      <a:pPr indent="0" algn="r">
                        <a:buNone/>
                      </a:pPr>
                      <a:r>
                        <a:rPr lang="en-US" sz="1000" b="1">
                          <a:latin typeface="微软雅黑" panose="020B0503020204020204" charset="-122"/>
                          <a:ea typeface="微软雅黑" panose="020B0503020204020204" charset="-122"/>
                          <a:cs typeface="微软雅黑" panose="020B0503020204020204" charset="-122"/>
                        </a:rPr>
                        <a:t>0.46</a:t>
                      </a:r>
                    </a:p>
                    <a:p>
                      <a:pPr indent="0" algn="r">
                        <a:buNone/>
                      </a:pPr>
                      <a:r>
                        <a:rPr lang="en-US" sz="1000" b="1">
                          <a:latin typeface="微软雅黑" panose="020B0503020204020204" charset="-122"/>
                          <a:ea typeface="微软雅黑" panose="020B0503020204020204" charset="-122"/>
                          <a:cs typeface="微软雅黑" panose="020B0503020204020204" charset="-122"/>
                        </a:rPr>
                        <a:t>±0.24 </a:t>
                      </a:r>
                      <a:endParaRPr lang="en-US" altLang="en-US" sz="1000" b="1">
                        <a:latin typeface="微软雅黑" panose="020B0503020204020204" charset="-122"/>
                        <a:ea typeface="微软雅黑" panose="020B0503020204020204" charset="-122"/>
                        <a:cs typeface="微软雅黑" panose="020B0503020204020204" charset="-122"/>
                      </a:endParaRPr>
                    </a:p>
                  </a:txBody>
                  <a:tcPr marL="68580" marR="68580" marT="0" marB="0" anchor="b"/>
                </a:tc>
                <a:tc>
                  <a:txBody>
                    <a:bodyPr/>
                    <a:lstStyle/>
                    <a:p>
                      <a:pPr indent="0" algn="r">
                        <a:buNone/>
                      </a:pPr>
                      <a:r>
                        <a:rPr lang="en-US" sz="1000" b="1">
                          <a:latin typeface="微软雅黑" panose="020B0503020204020204" charset="-122"/>
                          <a:ea typeface="微软雅黑" panose="020B0503020204020204" charset="-122"/>
                          <a:cs typeface="微软雅黑" panose="020B0503020204020204" charset="-122"/>
                        </a:rPr>
                        <a:t>0.41</a:t>
                      </a:r>
                    </a:p>
                    <a:p>
                      <a:pPr indent="0" algn="r">
                        <a:buNone/>
                      </a:pPr>
                      <a:r>
                        <a:rPr lang="en-US" sz="1000" b="1">
                          <a:latin typeface="微软雅黑" panose="020B0503020204020204" charset="-122"/>
                          <a:ea typeface="微软雅黑" panose="020B0503020204020204" charset="-122"/>
                          <a:cs typeface="微软雅黑" panose="020B0503020204020204" charset="-122"/>
                        </a:rPr>
                        <a:t>±0.06</a:t>
                      </a:r>
                      <a:endParaRPr lang="en-US" altLang="en-US" sz="1000" b="1">
                        <a:latin typeface="微软雅黑" panose="020B0503020204020204" charset="-122"/>
                        <a:ea typeface="微软雅黑" panose="020B0503020204020204" charset="-122"/>
                        <a:cs typeface="微软雅黑" panose="020B0503020204020204" charset="-122"/>
                      </a:endParaRPr>
                    </a:p>
                  </a:txBody>
                  <a:tcPr marL="68580" marR="68580" marT="0" marB="0" anchor="b"/>
                </a:tc>
                <a:tc>
                  <a:txBody>
                    <a:bodyPr/>
                    <a:lstStyle/>
                    <a:p>
                      <a:pPr indent="0" algn="r">
                        <a:buNone/>
                      </a:pPr>
                      <a:r>
                        <a:rPr lang="en-US" sz="1000" b="1">
                          <a:latin typeface="微软雅黑" panose="020B0503020204020204" charset="-122"/>
                          <a:ea typeface="微软雅黑" panose="020B0503020204020204" charset="-122"/>
                          <a:cs typeface="微软雅黑" panose="020B0503020204020204" charset="-122"/>
                        </a:rPr>
                        <a:t>0.50</a:t>
                      </a:r>
                    </a:p>
                    <a:p>
                      <a:pPr indent="0" algn="r">
                        <a:buNone/>
                      </a:pPr>
                      <a:r>
                        <a:rPr lang="en-US" sz="1000" b="1">
                          <a:latin typeface="微软雅黑" panose="020B0503020204020204" charset="-122"/>
                          <a:ea typeface="微软雅黑" panose="020B0503020204020204" charset="-122"/>
                          <a:cs typeface="微软雅黑" panose="020B0503020204020204" charset="-122"/>
                        </a:rPr>
                        <a:t>±0.23</a:t>
                      </a:r>
                      <a:endParaRPr lang="en-US" altLang="en-US" sz="1000" b="1">
                        <a:latin typeface="微软雅黑" panose="020B0503020204020204" charset="-122"/>
                        <a:ea typeface="微软雅黑" panose="020B0503020204020204" charset="-122"/>
                        <a:cs typeface="微软雅黑" panose="020B0503020204020204" charset="-122"/>
                      </a:endParaRPr>
                    </a:p>
                  </a:txBody>
                  <a:tcPr marL="68580" marR="68580" marT="0" marB="0" anchor="b"/>
                </a:tc>
                <a:tc>
                  <a:txBody>
                    <a:bodyPr/>
                    <a:lstStyle/>
                    <a:p>
                      <a:pPr indent="0" algn="r">
                        <a:buNone/>
                      </a:pPr>
                      <a:r>
                        <a:rPr lang="en-US" sz="1000" b="1" dirty="0">
                          <a:latin typeface="微软雅黑" panose="020B0503020204020204" charset="-122"/>
                          <a:ea typeface="微软雅黑" panose="020B0503020204020204" charset="-122"/>
                          <a:cs typeface="微软雅黑" panose="020B0503020204020204" charset="-122"/>
                        </a:rPr>
                        <a:t>0.46</a:t>
                      </a:r>
                    </a:p>
                    <a:p>
                      <a:pPr indent="0" algn="r">
                        <a:buNone/>
                      </a:pPr>
                      <a:r>
                        <a:rPr lang="en-US" sz="1000" b="1" dirty="0">
                          <a:latin typeface="微软雅黑" panose="020B0503020204020204" charset="-122"/>
                          <a:ea typeface="微软雅黑" panose="020B0503020204020204" charset="-122"/>
                          <a:cs typeface="微软雅黑" panose="020B0503020204020204" charset="-122"/>
                        </a:rPr>
                        <a:t>±0.12</a:t>
                      </a:r>
                      <a:endParaRPr lang="en-US" altLang="en-US" sz="1000" b="1" dirty="0">
                        <a:latin typeface="微软雅黑" panose="020B0503020204020204" charset="-122"/>
                        <a:ea typeface="微软雅黑" panose="020B0503020204020204" charset="-122"/>
                        <a:cs typeface="微软雅黑" panose="020B0503020204020204" charset="-122"/>
                      </a:endParaRPr>
                    </a:p>
                  </a:txBody>
                  <a:tcPr marL="68580" marR="68580" marT="0" marB="0" anchor="b"/>
                </a:tc>
                <a:extLst>
                  <a:ext uri="{0D108BD9-81ED-4DB2-BD59-A6C34878D82A}">
                    <a16:rowId xmlns:a16="http://schemas.microsoft.com/office/drawing/2014/main" val="1001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Contents</a:t>
            </a:r>
            <a:endParaRPr lang="zh-CN" altLang="en-US" dirty="0">
              <a:latin typeface="微软雅黑" panose="020B0503020204020204" charset="-122"/>
              <a:ea typeface="微软雅黑" panose="020B0503020204020204" charset="-122"/>
            </a:endParaRPr>
          </a:p>
        </p:txBody>
      </p:sp>
      <p:sp>
        <p:nvSpPr>
          <p:cNvPr id="6" name="内容占位符 5"/>
          <p:cNvSpPr>
            <a:spLocks noGrp="1"/>
          </p:cNvSpPr>
          <p:nvPr>
            <p:ph idx="1"/>
          </p:nvPr>
        </p:nvSpPr>
        <p:spPr>
          <a:xfrm>
            <a:off x="611504" y="1412875"/>
            <a:ext cx="7129145" cy="4752975"/>
          </a:xfrm>
        </p:spPr>
        <p:txBody>
          <a:bodyPr/>
          <a:lstStyle/>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Background</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Objectives and design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Significance</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Methods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Results</a:t>
            </a:r>
          </a:p>
          <a:p>
            <a:pPr>
              <a:buFont typeface="Wingdings" panose="05000000000000000000" charset="0"/>
              <a:buChar char="Ø"/>
            </a:pPr>
            <a:r>
              <a:rPr kumimoji="1" lang="en-US" altLang="zh-CN" sz="2400" dirty="0">
                <a:latin typeface="微软雅黑" panose="020B0503020204020204" charset="-122"/>
                <a:ea typeface="微软雅黑" panose="020B0503020204020204" charset="-122"/>
              </a:rPr>
              <a:t>Conclusion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Discussion</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36</a:t>
            </a:fld>
            <a:endParaRPr lang="en-US" altLang="zh-CN" dirty="0">
              <a:solidFill>
                <a:srgbClr val="000000"/>
              </a:solidFill>
            </a:endParaRPr>
          </a:p>
        </p:txBody>
      </p:sp>
    </p:spTree>
    <p:extLst>
      <p:ext uri="{BB962C8B-B14F-4D97-AF65-F5344CB8AC3E}">
        <p14:creationId xmlns:p14="http://schemas.microsoft.com/office/powerpoint/2010/main" val="3210541573"/>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Conclusion</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37</a:t>
            </a:fld>
            <a:endParaRPr lang="en-US" altLang="zh-CN" dirty="0">
              <a:solidFill>
                <a:srgbClr val="000000"/>
              </a:solidFill>
            </a:endParaRPr>
          </a:p>
        </p:txBody>
      </p:sp>
      <p:sp>
        <p:nvSpPr>
          <p:cNvPr id="3" name="内容占位符 2"/>
          <p:cNvSpPr>
            <a:spLocks noGrp="1"/>
          </p:cNvSpPr>
          <p:nvPr>
            <p:ph idx="1"/>
          </p:nvPr>
        </p:nvSpPr>
        <p:spPr>
          <a:xfrm>
            <a:off x="569594" y="1369695"/>
            <a:ext cx="8250555" cy="3787497"/>
          </a:xfrm>
        </p:spPr>
        <p:txBody>
          <a:bodyPr/>
          <a:lstStyle/>
          <a:p>
            <a:pPr algn="l">
              <a:lnSpc>
                <a:spcPct val="150000"/>
              </a:lnSpc>
              <a:buFont typeface="Wingdings" panose="05000000000000000000" charset="0"/>
              <a:buChar char="Ø"/>
            </a:pPr>
            <a:r>
              <a:rPr kumimoji="1" lang="en-US" altLang="zh-CN" sz="1800" dirty="0">
                <a:solidFill>
                  <a:schemeClr val="tx1"/>
                </a:solidFill>
                <a:latin typeface="微软雅黑" panose="020B0503020204020204" charset="-122"/>
                <a:ea typeface="微软雅黑" panose="020B0503020204020204" charset="-122"/>
                <a:sym typeface="+mn-ea"/>
              </a:rPr>
              <a:t>Effectiveness of the model: single subject test (A-&gt;A)</a:t>
            </a:r>
          </a:p>
          <a:p>
            <a:pPr lvl="1">
              <a:lnSpc>
                <a:spcPct val="150000"/>
              </a:lnSpc>
              <a:buFont typeface="Wingdings" panose="05000000000000000000" charset="0"/>
              <a:buChar char="Ø"/>
            </a:pPr>
            <a:r>
              <a:rPr kumimoji="0" lang="en-US" altLang="zh-CN"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Both the classic classification models and deep learning models are </a:t>
            </a:r>
            <a:r>
              <a:rPr lang="en-US" altLang="zh-CN" sz="1400" kern="1200" dirty="0">
                <a:solidFill>
                  <a:srgbClr val="000000"/>
                </a:solidFill>
                <a:latin typeface="微软雅黑" panose="020B0503020204020204" charset="-122"/>
                <a:ea typeface="微软雅黑" panose="020B0503020204020204" charset="-122"/>
                <a:cs typeface="微软雅黑" panose="020B0503020204020204" charset="-122"/>
              </a:rPr>
              <a:t>s</a:t>
            </a:r>
            <a:r>
              <a:rPr kumimoji="0" lang="en-US" altLang="zh-CN" sz="14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ufficient</a:t>
            </a:r>
            <a:r>
              <a:rPr kumimoji="0" lang="en-US" altLang="zh-CN" sz="1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rPr>
              <a:t> to use in classifying single-session data, CNN performs significantly better than ML models based on spectral/non-linear features.</a:t>
            </a:r>
          </a:p>
          <a:p>
            <a:pPr>
              <a:lnSpc>
                <a:spcPct val="150000"/>
              </a:lnSpc>
              <a:buFont typeface="Wingdings" panose="05000000000000000000" charset="0"/>
              <a:buChar char="Ø"/>
            </a:pPr>
            <a:r>
              <a:rPr kumimoji="1" lang="en-US" altLang="zh-CN" sz="2000" dirty="0">
                <a:solidFill>
                  <a:schemeClr val="tx1"/>
                </a:solidFill>
                <a:latin typeface="微软雅黑" panose="020B0503020204020204" charset="-122"/>
                <a:ea typeface="微软雅黑" panose="020B0503020204020204" charset="-122"/>
                <a:sym typeface="+mn-ea"/>
              </a:rPr>
              <a:t>Versatility of the model: single subject cross test (A-&gt;B)</a:t>
            </a:r>
          </a:p>
          <a:p>
            <a:pPr marR="0" lvl="1" defTabSz="914400" eaLnBrk="1" latinLnBrk="0" hangingPunct="1">
              <a:lnSpc>
                <a:spcPct val="150000"/>
              </a:lnSpc>
              <a:buFont typeface="Wingdings" panose="05000000000000000000" charset="0"/>
              <a:buChar char="Ø"/>
              <a:tabLst/>
              <a:defRPr/>
            </a:pPr>
            <a:r>
              <a:rPr lang="en-US" altLang="zh-CN" sz="1400" kern="1200" dirty="0">
                <a:solidFill>
                  <a:srgbClr val="000000"/>
                </a:solidFill>
                <a:latin typeface="微软雅黑" panose="020B0503020204020204" charset="-122"/>
                <a:ea typeface="微软雅黑" panose="020B0503020204020204" charset="-122"/>
              </a:rPr>
              <a:t>Low accuracy in all models constructed, indicating that individual differences exert significant effect on the versatility of models.</a:t>
            </a:r>
            <a:r>
              <a:rPr lang="zh-CN" altLang="en-US" sz="1400" kern="1200" dirty="0">
                <a:solidFill>
                  <a:srgbClr val="000000"/>
                </a:solidFill>
                <a:latin typeface="微软雅黑" panose="020B0503020204020204" charset="-122"/>
                <a:ea typeface="微软雅黑" panose="020B0503020204020204" charset="-122"/>
              </a:rPr>
              <a:t> </a:t>
            </a:r>
            <a:endParaRPr lang="en-US" altLang="zh-CN" sz="1400" kern="1200" dirty="0">
              <a:solidFill>
                <a:srgbClr val="000000"/>
              </a:solidFill>
              <a:latin typeface="微软雅黑" panose="020B0503020204020204" charset="-122"/>
              <a:ea typeface="微软雅黑" panose="020B0503020204020204" charset="-122"/>
            </a:endParaRPr>
          </a:p>
          <a:p>
            <a:pPr>
              <a:lnSpc>
                <a:spcPct val="150000"/>
              </a:lnSpc>
              <a:buFont typeface="Wingdings" panose="05000000000000000000" charset="0"/>
              <a:buChar char="Ø"/>
              <a:defRPr/>
            </a:pPr>
            <a:r>
              <a:rPr kumimoji="1" lang="en-US" altLang="zh-CN" sz="2000" dirty="0">
                <a:solidFill>
                  <a:schemeClr val="tx1"/>
                </a:solidFill>
                <a:latin typeface="微软雅黑" panose="020B0503020204020204" charset="-122"/>
                <a:ea typeface="微软雅黑" panose="020B0503020204020204" charset="-122"/>
                <a:sym typeface="+mn-ea"/>
              </a:rPr>
              <a:t>Versatility of the model: multiple subjects cross test (others -&gt; A)</a:t>
            </a:r>
          </a:p>
          <a:p>
            <a:pPr lvl="1">
              <a:lnSpc>
                <a:spcPct val="150000"/>
              </a:lnSpc>
              <a:buFont typeface="Wingdings" panose="05000000000000000000" charset="0"/>
              <a:buChar char="Ø"/>
              <a:defRPr/>
            </a:pPr>
            <a:r>
              <a:rPr lang="en-US" altLang="zh-CN" sz="1400" kern="1200" dirty="0">
                <a:solidFill>
                  <a:srgbClr val="000000"/>
                </a:solidFill>
                <a:latin typeface="微软雅黑" panose="020B0503020204020204" charset="-122"/>
                <a:ea typeface="微软雅黑" panose="020B0503020204020204" charset="-122"/>
              </a:rPr>
              <a:t>Training on data of multiple subjects may reduce the randomness between individuals and improve versatility of the models.</a:t>
            </a:r>
            <a:endParaRPr lang="zh-CN" altLang="en-US" sz="1400" kern="1200" dirty="0">
              <a:solidFill>
                <a:srgbClr val="FF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Contents</a:t>
            </a:r>
            <a:endParaRPr lang="zh-CN" altLang="en-US" dirty="0">
              <a:latin typeface="微软雅黑" panose="020B0503020204020204" charset="-122"/>
              <a:ea typeface="微软雅黑" panose="020B0503020204020204" charset="-122"/>
            </a:endParaRPr>
          </a:p>
        </p:txBody>
      </p:sp>
      <p:sp>
        <p:nvSpPr>
          <p:cNvPr id="6" name="内容占位符 5"/>
          <p:cNvSpPr>
            <a:spLocks noGrp="1"/>
          </p:cNvSpPr>
          <p:nvPr>
            <p:ph idx="1"/>
          </p:nvPr>
        </p:nvSpPr>
        <p:spPr>
          <a:xfrm>
            <a:off x="611504" y="1412875"/>
            <a:ext cx="7129145" cy="4752975"/>
          </a:xfrm>
        </p:spPr>
        <p:txBody>
          <a:bodyPr/>
          <a:lstStyle/>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Background</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Objectives and design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Significance</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Methods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Results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Conclusion</a:t>
            </a:r>
          </a:p>
          <a:p>
            <a:pPr>
              <a:buFont typeface="Wingdings" panose="05000000000000000000" charset="0"/>
              <a:buChar char="Ø"/>
            </a:pPr>
            <a:r>
              <a:rPr kumimoji="1" lang="en-US" altLang="zh-CN" sz="2400" dirty="0">
                <a:latin typeface="微软雅黑" panose="020B0503020204020204" charset="-122"/>
                <a:ea typeface="微软雅黑" panose="020B0503020204020204" charset="-122"/>
              </a:rPr>
              <a:t>Discussion</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38</a:t>
            </a:fld>
            <a:endParaRPr lang="en-US" altLang="zh-CN" dirty="0">
              <a:solidFill>
                <a:srgbClr val="000000"/>
              </a:solidFill>
            </a:endParaRPr>
          </a:p>
        </p:txBody>
      </p:sp>
    </p:spTree>
    <p:extLst>
      <p:ext uri="{BB962C8B-B14F-4D97-AF65-F5344CB8AC3E}">
        <p14:creationId xmlns:p14="http://schemas.microsoft.com/office/powerpoint/2010/main" val="4246931919"/>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Error Analysis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39</a:t>
            </a:fld>
            <a:endParaRPr lang="en-US" altLang="zh-CN" dirty="0">
              <a:solidFill>
                <a:srgbClr val="000000"/>
              </a:solidFill>
            </a:endParaRPr>
          </a:p>
        </p:txBody>
      </p:sp>
      <p:sp>
        <p:nvSpPr>
          <p:cNvPr id="3" name="内容占位符 2"/>
          <p:cNvSpPr>
            <a:spLocks noGrp="1"/>
          </p:cNvSpPr>
          <p:nvPr>
            <p:ph idx="1"/>
          </p:nvPr>
        </p:nvSpPr>
        <p:spPr>
          <a:xfrm>
            <a:off x="569595" y="1369695"/>
            <a:ext cx="8004810" cy="4251960"/>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Possible sources of error</a:t>
            </a:r>
            <a:endParaRPr kumimoji="1" lang="zh-CN" altLang="en-US" sz="1800" dirty="0">
              <a:solidFill>
                <a:schemeClr val="tx1"/>
              </a:solidFill>
              <a:latin typeface="微软雅黑" panose="020B0503020204020204" charset="-122"/>
              <a:ea typeface="微软雅黑" panose="020B0503020204020204" charset="-122"/>
              <a:sym typeface="+mn-ea"/>
            </a:endParaRPr>
          </a:p>
          <a:p>
            <a:pPr algn="l">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Noise in the dataset</a:t>
            </a:r>
            <a:endParaRPr kumimoji="1" lang="zh-CN" altLang="en-US" sz="1600" dirty="0">
              <a:solidFill>
                <a:srgbClr val="000000"/>
              </a:solidFill>
              <a:latin typeface="微软雅黑" panose="020B0503020204020204" charset="-122"/>
              <a:ea typeface="微软雅黑" panose="020B0503020204020204" charset="-122"/>
              <a:sym typeface="+mn-ea"/>
            </a:endParaRPr>
          </a:p>
          <a:p>
            <a:pPr algn="l">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Randomness caused by individual differences</a:t>
            </a:r>
          </a:p>
          <a:p>
            <a:pPr algn="l">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Data</a:t>
            </a:r>
            <a:r>
              <a:rPr kumimoji="1" lang="zh-CN" altLang="en-US" sz="1600" dirty="0">
                <a:solidFill>
                  <a:srgbClr val="000000"/>
                </a:solidFill>
                <a:latin typeface="微软雅黑" panose="020B0503020204020204" charset="-122"/>
                <a:ea typeface="微软雅黑" panose="020B0503020204020204" charset="-122"/>
                <a:sym typeface="+mn-ea"/>
              </a:rPr>
              <a:t> </a:t>
            </a:r>
            <a:r>
              <a:rPr kumimoji="1" lang="en-US" altLang="zh-CN" sz="1600" dirty="0">
                <a:solidFill>
                  <a:srgbClr val="000000"/>
                </a:solidFill>
                <a:latin typeface="微软雅黑" panose="020B0503020204020204" charset="-122"/>
                <a:ea typeface="微软雅黑" panose="020B0503020204020204" charset="-122"/>
                <a:sym typeface="+mn-ea"/>
              </a:rPr>
              <a:t>distribution</a:t>
            </a:r>
            <a:endParaRPr kumimoji="1" lang="zh-CN" altLang="en-US" sz="1600" dirty="0">
              <a:solidFill>
                <a:srgbClr val="000000"/>
              </a:solidFill>
              <a:latin typeface="微软雅黑" panose="020B0503020204020204" charset="-122"/>
              <a:ea typeface="微软雅黑" panose="020B0503020204020204" charset="-122"/>
              <a:sym typeface="+mn-ea"/>
            </a:endParaRPr>
          </a:p>
        </p:txBody>
      </p:sp>
      <p:pic>
        <p:nvPicPr>
          <p:cNvPr id="61" name="图片 61"/>
          <p:cNvPicPr>
            <a:picLocks noChangeAspect="1"/>
          </p:cNvPicPr>
          <p:nvPr/>
        </p:nvPicPr>
        <p:blipFill>
          <a:blip r:embed="rId3"/>
          <a:stretch>
            <a:fillRect/>
          </a:stretch>
        </p:blipFill>
        <p:spPr>
          <a:xfrm>
            <a:off x="972185" y="3500755"/>
            <a:ext cx="7514590" cy="1677035"/>
          </a:xfrm>
          <a:prstGeom prst="rect">
            <a:avLst/>
          </a:prstGeom>
        </p:spPr>
      </p:pic>
      <p:sp>
        <p:nvSpPr>
          <p:cNvPr id="100" name="文本框 99"/>
          <p:cNvSpPr txBox="1"/>
          <p:nvPr/>
        </p:nvSpPr>
        <p:spPr>
          <a:xfrm>
            <a:off x="909320" y="5300980"/>
            <a:ext cx="8004810" cy="307777"/>
          </a:xfrm>
          <a:prstGeom prst="rect">
            <a:avLst/>
          </a:prstGeom>
          <a:noFill/>
          <a:ln w="9525">
            <a:noFill/>
          </a:ln>
        </p:spPr>
        <p:txBody>
          <a:bodyPr wrap="square">
            <a:spAutoFit/>
          </a:bodyPr>
          <a:lstStyle/>
          <a:p>
            <a:pPr indent="0" algn="l"/>
            <a:r>
              <a:rPr kumimoji="1" lang="en-US" sz="1400" b="0" dirty="0">
                <a:latin typeface="微软雅黑" panose="020B0503020204020204" charset="-122"/>
                <a:ea typeface="微软雅黑" panose="020B0503020204020204" charset="-122"/>
              </a:rPr>
              <a:t>Confusion matrix for single subject cross test, left to right: near 0</a:t>
            </a:r>
            <a:r>
              <a:rPr kumimoji="1" sz="1400" b="0" dirty="0">
                <a:latin typeface="微软雅黑" panose="020B0503020204020204" charset="-122"/>
                <a:ea typeface="微软雅黑" panose="020B0503020204020204" charset="-122"/>
              </a:rPr>
              <a:t>, 33% (1/3), 67% (2/3), 1</a:t>
            </a:r>
            <a:endParaRPr kumimoji="1" lang="zh-CN" altLang="en-US" sz="1400" b="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Background</a:t>
            </a:r>
            <a:endParaRPr lang="zh-CN" altLang="en-US" dirty="0">
              <a:solidFill>
                <a:srgbClr val="002060"/>
              </a:solidFill>
              <a:latin typeface="微软雅黑" panose="020B0503020204020204" charset="-122"/>
              <a:ea typeface="微软雅黑" panose="020B0503020204020204" charset="-122"/>
              <a:cs typeface="Arial" panose="020B0604020202020204" pitchFamily="34" charset="0"/>
            </a:endParaRPr>
          </a:p>
        </p:txBody>
      </p:sp>
      <p:sp>
        <p:nvSpPr>
          <p:cNvPr id="6" name="内容占位符 5"/>
          <p:cNvSpPr>
            <a:spLocks noGrp="1"/>
          </p:cNvSpPr>
          <p:nvPr>
            <p:ph idx="1"/>
          </p:nvPr>
        </p:nvSpPr>
        <p:spPr>
          <a:xfrm>
            <a:off x="323850" y="1620430"/>
            <a:ext cx="8640763" cy="936625"/>
          </a:xfrm>
        </p:spPr>
        <p:txBody>
          <a:bodyPr/>
          <a:lstStyle/>
          <a:p>
            <a:r>
              <a:rPr kumimoji="1" lang="en-US" altLang="zh-CN" sz="1800" dirty="0">
                <a:latin typeface="微软雅黑" panose="020B0503020204020204" charset="-122"/>
                <a:ea typeface="微软雅黑" panose="020B0503020204020204" charset="-122"/>
              </a:rPr>
              <a:t>Monitoring attentional level of pilots can reduce the number of accidents caused by low attentional level during flying</a:t>
            </a:r>
            <a:endParaRPr kumimoji="1" lang="zh-CN" altLang="en-US" sz="1800" dirty="0">
              <a:latin typeface="微软雅黑" panose="020B0503020204020204" charset="-122"/>
              <a:ea typeface="微软雅黑" panose="020B0503020204020204" charset="-122"/>
              <a:sym typeface="+mn-ea"/>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latin typeface="微软雅黑" panose="020B0503020204020204" charset="-122"/>
                <a:ea typeface="微软雅黑" panose="020B0503020204020204" charset="-122"/>
              </a:rPr>
              <a:t>4</a:t>
            </a:fld>
            <a:endParaRPr lang="en-US" altLang="zh-CN" dirty="0">
              <a:solidFill>
                <a:srgbClr val="000000"/>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3"/>
          <a:stretch>
            <a:fillRect/>
          </a:stretch>
        </p:blipFill>
        <p:spPr>
          <a:xfrm>
            <a:off x="2290077" y="2558645"/>
            <a:ext cx="4708307" cy="31340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Error Analysis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40</a:t>
            </a:fld>
            <a:endParaRPr lang="en-US" altLang="zh-CN" dirty="0">
              <a:solidFill>
                <a:srgbClr val="000000"/>
              </a:solidFill>
            </a:endParaRPr>
          </a:p>
        </p:txBody>
      </p:sp>
      <p:grpSp>
        <p:nvGrpSpPr>
          <p:cNvPr id="5" name="组合 4"/>
          <p:cNvGrpSpPr/>
          <p:nvPr/>
        </p:nvGrpSpPr>
        <p:grpSpPr>
          <a:xfrm>
            <a:off x="229339" y="1544161"/>
            <a:ext cx="8608695" cy="2906395"/>
            <a:chOff x="623" y="2967"/>
            <a:chExt cx="13557" cy="3930"/>
          </a:xfrm>
        </p:grpSpPr>
        <p:pic>
          <p:nvPicPr>
            <p:cNvPr id="3" name="图片 44"/>
            <p:cNvPicPr>
              <a:picLocks noChangeAspect="1"/>
            </p:cNvPicPr>
            <p:nvPr/>
          </p:nvPicPr>
          <p:blipFill>
            <a:blip r:embed="rId3"/>
            <a:srcRect l="22191" t="53277" r="20580" b="-2908"/>
            <a:stretch>
              <a:fillRect/>
            </a:stretch>
          </p:blipFill>
          <p:spPr>
            <a:xfrm>
              <a:off x="9014" y="2967"/>
              <a:ext cx="5167" cy="3733"/>
            </a:xfrm>
            <a:prstGeom prst="rect">
              <a:avLst/>
            </a:prstGeom>
          </p:spPr>
        </p:pic>
        <p:pic>
          <p:nvPicPr>
            <p:cNvPr id="44" name="图片 44"/>
            <p:cNvPicPr>
              <a:picLocks noChangeAspect="1"/>
            </p:cNvPicPr>
            <p:nvPr/>
          </p:nvPicPr>
          <p:blipFill>
            <a:blip r:embed="rId3"/>
            <a:srcRect b="46013"/>
            <a:stretch>
              <a:fillRect/>
            </a:stretch>
          </p:blipFill>
          <p:spPr>
            <a:xfrm>
              <a:off x="623" y="3019"/>
              <a:ext cx="8625" cy="3879"/>
            </a:xfrm>
            <a:prstGeom prst="rect">
              <a:avLst/>
            </a:prstGeom>
          </p:spPr>
        </p:pic>
      </p:grpSp>
      <p:sp>
        <p:nvSpPr>
          <p:cNvPr id="7" name="文本框 6"/>
          <p:cNvSpPr txBox="1"/>
          <p:nvPr/>
        </p:nvSpPr>
        <p:spPr>
          <a:xfrm>
            <a:off x="811847" y="4581128"/>
            <a:ext cx="7520305" cy="1023742"/>
          </a:xfrm>
          <a:prstGeom prst="rect">
            <a:avLst/>
          </a:prstGeom>
          <a:noFill/>
        </p:spPr>
        <p:txBody>
          <a:bodyPr wrap="square" rtlCol="0" anchor="t">
            <a:spAutoFit/>
          </a:bodyPr>
          <a:lstStyle/>
          <a:p>
            <a:pPr marL="469900" indent="-469900" algn="l" fontAlgn="base">
              <a:lnSpc>
                <a:spcPct val="150000"/>
              </a:lnSpc>
              <a:spcBef>
                <a:spcPct val="20000"/>
              </a:spcBef>
              <a:spcAft>
                <a:spcPct val="20000"/>
              </a:spcAft>
              <a:buClr>
                <a:schemeClr val="accent2"/>
              </a:buClr>
              <a:buSzTx/>
              <a:buFont typeface="Wingdings" panose="05000000000000000000" pitchFamily="2" charset="2"/>
              <a:buChar char="Ø"/>
            </a:pPr>
            <a:r>
              <a:rPr kumimoji="1" lang="en-US" altLang="zh-CN" sz="1400" b="1" kern="0" dirty="0">
                <a:solidFill>
                  <a:srgbClr val="000000"/>
                </a:solidFill>
                <a:latin typeface="微软雅黑" panose="020B0503020204020204" charset="-122"/>
                <a:ea typeface="微软雅黑" panose="020B0503020204020204" charset="-122"/>
                <a:sym typeface="+mn-ea"/>
              </a:rPr>
              <a:t>Visual inspection of data distribution:</a:t>
            </a:r>
            <a:r>
              <a:rPr kumimoji="1" lang="zh-CN" altLang="en-US" sz="1400" b="1" kern="0" dirty="0">
                <a:solidFill>
                  <a:srgbClr val="000000"/>
                </a:solidFill>
                <a:latin typeface="微软雅黑" panose="020B0503020204020204" charset="-122"/>
                <a:ea typeface="微软雅黑" panose="020B0503020204020204" charset="-122"/>
                <a:sym typeface="+mn-ea"/>
              </a:rPr>
              <a:t> </a:t>
            </a:r>
            <a:r>
              <a:rPr kumimoji="1" lang="en-US" altLang="zh-CN" sz="1400" b="1" kern="0" dirty="0">
                <a:solidFill>
                  <a:srgbClr val="000000"/>
                </a:solidFill>
                <a:latin typeface="微软雅黑" panose="020B0503020204020204" charset="-122"/>
                <a:ea typeface="微软雅黑" panose="020B0503020204020204" charset="-122"/>
                <a:sym typeface="+mn-ea"/>
              </a:rPr>
              <a:t>given the similar average values, the accuracies of CNN model </a:t>
            </a:r>
            <a:r>
              <a:rPr kumimoji="1" lang="en-US" altLang="zh-CN" sz="1400" b="1" kern="0" dirty="0">
                <a:solidFill>
                  <a:srgbClr val="000000"/>
                </a:solidFill>
                <a:latin typeface="微软雅黑" panose="020B0503020204020204" charset="-122"/>
                <a:ea typeface="微软雅黑" panose="020B0503020204020204" charset="-122"/>
              </a:rPr>
              <a:t>fall more frequently in range </a:t>
            </a:r>
            <a:r>
              <a:rPr kumimoji="1" lang="zh-CN" altLang="en-US" sz="1400" b="1" kern="0" dirty="0">
                <a:solidFill>
                  <a:srgbClr val="FF0000"/>
                </a:solidFill>
                <a:latin typeface="微软雅黑" panose="020B0503020204020204" charset="-122"/>
                <a:ea typeface="微软雅黑" panose="020B0503020204020204" charset="-122"/>
              </a:rPr>
              <a:t>[0.3,0.4] </a:t>
            </a:r>
            <a:r>
              <a:rPr kumimoji="1" lang="en-US" altLang="zh-CN" sz="1400" b="1" kern="0" dirty="0">
                <a:solidFill>
                  <a:srgbClr val="FF0000"/>
                </a:solidFill>
                <a:latin typeface="微软雅黑" panose="020B0503020204020204" charset="-122"/>
                <a:ea typeface="微软雅黑" panose="020B0503020204020204" charset="-122"/>
              </a:rPr>
              <a:t>and </a:t>
            </a:r>
            <a:r>
              <a:rPr kumimoji="1" lang="zh-CN" altLang="en-US" sz="1400" b="1" kern="0" dirty="0">
                <a:solidFill>
                  <a:srgbClr val="FF0000"/>
                </a:solidFill>
                <a:latin typeface="微软雅黑" panose="020B0503020204020204" charset="-122"/>
                <a:ea typeface="微软雅黑" panose="020B0503020204020204" charset="-122"/>
              </a:rPr>
              <a:t>[0.6,0.7]</a:t>
            </a:r>
            <a:r>
              <a:rPr kumimoji="1" lang="zh-CN" altLang="en-US" sz="1400" b="1" kern="0" dirty="0">
                <a:solidFill>
                  <a:srgbClr val="000000"/>
                </a:solidFill>
                <a:latin typeface="微软雅黑" panose="020B0503020204020204" charset="-122"/>
                <a:ea typeface="微软雅黑" panose="020B0503020204020204" charset="-122"/>
              </a:rPr>
              <a:t>，</a:t>
            </a:r>
            <a:r>
              <a:rPr kumimoji="1" lang="en-US" altLang="zh-CN" sz="1400" b="1" kern="0" dirty="0">
                <a:solidFill>
                  <a:srgbClr val="000000"/>
                </a:solidFill>
                <a:latin typeface="微软雅黑" panose="020B0503020204020204" charset="-122"/>
                <a:ea typeface="微软雅黑" panose="020B0503020204020204" charset="-122"/>
              </a:rPr>
              <a:t>while for </a:t>
            </a:r>
            <a:r>
              <a:rPr kumimoji="1" lang="en-US" altLang="zh-CN" sz="1400" b="1" kern="0" dirty="0" err="1">
                <a:solidFill>
                  <a:srgbClr val="000000"/>
                </a:solidFill>
                <a:latin typeface="微软雅黑" panose="020B0503020204020204" charset="-122"/>
                <a:ea typeface="微软雅黑" panose="020B0503020204020204" charset="-122"/>
              </a:rPr>
              <a:t>Gbdt</a:t>
            </a:r>
            <a:r>
              <a:rPr kumimoji="1" lang="en-US" altLang="zh-CN" sz="1400" b="1" kern="0" dirty="0">
                <a:solidFill>
                  <a:srgbClr val="000000"/>
                </a:solidFill>
                <a:latin typeface="微软雅黑" panose="020B0503020204020204" charset="-122"/>
                <a:ea typeface="微软雅黑" panose="020B0503020204020204" charset="-122"/>
              </a:rPr>
              <a:t> model, the result is closer to a normal distribution.</a:t>
            </a:r>
            <a:endParaRPr kumimoji="1" lang="zh-CN" altLang="en-US" sz="1400" b="1" kern="0" dirty="0">
              <a:solidFill>
                <a:srgbClr val="00000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051761103"/>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Error Analysis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41</a:t>
            </a:fld>
            <a:endParaRPr lang="en-US" altLang="zh-CN" dirty="0">
              <a:solidFill>
                <a:srgbClr val="000000"/>
              </a:solidFill>
            </a:endParaRPr>
          </a:p>
        </p:txBody>
      </p:sp>
      <p:pic>
        <p:nvPicPr>
          <p:cNvPr id="5" name="图片 4"/>
          <p:cNvPicPr>
            <a:picLocks noChangeAspect="1"/>
          </p:cNvPicPr>
          <p:nvPr/>
        </p:nvPicPr>
        <p:blipFill>
          <a:blip r:embed="rId3"/>
          <a:stretch>
            <a:fillRect/>
          </a:stretch>
        </p:blipFill>
        <p:spPr>
          <a:xfrm>
            <a:off x="3528089" y="2885117"/>
            <a:ext cx="4680168" cy="3298058"/>
          </a:xfrm>
          <a:prstGeom prst="rect">
            <a:avLst/>
          </a:prstGeom>
        </p:spPr>
      </p:pic>
      <p:sp>
        <p:nvSpPr>
          <p:cNvPr id="6" name="文本框 5"/>
          <p:cNvSpPr txBox="1"/>
          <p:nvPr/>
        </p:nvSpPr>
        <p:spPr>
          <a:xfrm>
            <a:off x="2843808" y="6183175"/>
            <a:ext cx="5515875" cy="307777"/>
          </a:xfrm>
          <a:prstGeom prst="rect">
            <a:avLst/>
          </a:prstGeom>
          <a:noFill/>
        </p:spPr>
        <p:txBody>
          <a:bodyPr wrap="square" rtlCol="0" anchor="t">
            <a:spAutoFit/>
          </a:bodyPr>
          <a:lstStyle/>
          <a:p>
            <a:pPr algn="ctr"/>
            <a:r>
              <a:rPr kumimoji="1" lang="en-US" sz="1400" dirty="0">
                <a:latin typeface="微软雅黑" panose="020B0503020204020204" charset="-122"/>
                <a:ea typeface="微软雅黑" panose="020B0503020204020204" charset="-122"/>
              </a:rPr>
              <a:t>Confusion in results of a tri-classification task: A -&gt; B</a:t>
            </a:r>
            <a:endParaRPr kumimoji="1" sz="1400" dirty="0">
              <a:latin typeface="微软雅黑" panose="020B0503020204020204" charset="-122"/>
              <a:ea typeface="微软雅黑" panose="020B0503020204020204" charset="-122"/>
            </a:endParaRPr>
          </a:p>
        </p:txBody>
      </p:sp>
      <p:sp>
        <p:nvSpPr>
          <p:cNvPr id="7" name="文本框 6">
            <a:extLst>
              <a:ext uri="{FF2B5EF4-FFF2-40B4-BE49-F238E27FC236}">
                <a16:creationId xmlns:a16="http://schemas.microsoft.com/office/drawing/2014/main" id="{6E0E3997-7F83-45A6-B841-F09341CC0E2C}"/>
              </a:ext>
            </a:extLst>
          </p:cNvPr>
          <p:cNvSpPr txBox="1"/>
          <p:nvPr/>
        </p:nvSpPr>
        <p:spPr>
          <a:xfrm>
            <a:off x="3110236" y="2636912"/>
            <a:ext cx="669676" cy="369332"/>
          </a:xfrm>
          <a:prstGeom prst="rect">
            <a:avLst/>
          </a:prstGeom>
          <a:noFill/>
        </p:spPr>
        <p:txBody>
          <a:bodyPr wrap="square" rtlCol="0">
            <a:spAutoFit/>
          </a:bodyPr>
          <a:lstStyle/>
          <a:p>
            <a:r>
              <a:rPr lang="en-US" dirty="0"/>
              <a:t>(a)</a:t>
            </a:r>
          </a:p>
        </p:txBody>
      </p:sp>
      <p:sp>
        <p:nvSpPr>
          <p:cNvPr id="8" name="文本框 7">
            <a:extLst>
              <a:ext uri="{FF2B5EF4-FFF2-40B4-BE49-F238E27FC236}">
                <a16:creationId xmlns:a16="http://schemas.microsoft.com/office/drawing/2014/main" id="{A793A87B-2DF9-4A4D-8158-2E2DC403FB36}"/>
              </a:ext>
            </a:extLst>
          </p:cNvPr>
          <p:cNvSpPr txBox="1"/>
          <p:nvPr/>
        </p:nvSpPr>
        <p:spPr>
          <a:xfrm>
            <a:off x="3110236" y="4129283"/>
            <a:ext cx="669676" cy="369332"/>
          </a:xfrm>
          <a:prstGeom prst="rect">
            <a:avLst/>
          </a:prstGeom>
          <a:noFill/>
        </p:spPr>
        <p:txBody>
          <a:bodyPr wrap="square" rtlCol="0">
            <a:spAutoFit/>
          </a:bodyPr>
          <a:lstStyle/>
          <a:p>
            <a:r>
              <a:rPr lang="en-US" dirty="0"/>
              <a:t>(b)</a:t>
            </a:r>
          </a:p>
        </p:txBody>
      </p:sp>
      <p:sp>
        <p:nvSpPr>
          <p:cNvPr id="12" name="内容占位符 2">
            <a:extLst>
              <a:ext uri="{FF2B5EF4-FFF2-40B4-BE49-F238E27FC236}">
                <a16:creationId xmlns:a16="http://schemas.microsoft.com/office/drawing/2014/main" id="{33107650-6769-4300-9BD2-DFE716C37623}"/>
              </a:ext>
            </a:extLst>
          </p:cNvPr>
          <p:cNvSpPr>
            <a:spLocks noGrp="1"/>
          </p:cNvSpPr>
          <p:nvPr>
            <p:ph idx="1"/>
          </p:nvPr>
        </p:nvSpPr>
        <p:spPr>
          <a:xfrm>
            <a:off x="569595" y="1369695"/>
            <a:ext cx="8004810" cy="4251960"/>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Possible sources of error</a:t>
            </a:r>
            <a:endParaRPr kumimoji="1" lang="zh-CN" altLang="en-US" sz="1800" dirty="0">
              <a:solidFill>
                <a:schemeClr val="tx1"/>
              </a:solidFill>
              <a:latin typeface="微软雅黑" panose="020B0503020204020204" charset="-122"/>
              <a:ea typeface="微软雅黑" panose="020B0503020204020204" charset="-122"/>
              <a:sym typeface="+mn-ea"/>
            </a:endParaRPr>
          </a:p>
          <a:p>
            <a:pPr algn="l">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Noise in the dataset</a:t>
            </a:r>
            <a:endParaRPr kumimoji="1" lang="zh-CN" altLang="en-US" sz="1600" dirty="0">
              <a:solidFill>
                <a:srgbClr val="000000"/>
              </a:solidFill>
              <a:latin typeface="微软雅黑" panose="020B0503020204020204" charset="-122"/>
              <a:ea typeface="微软雅黑" panose="020B0503020204020204" charset="-122"/>
              <a:sym typeface="+mn-ea"/>
            </a:endParaRPr>
          </a:p>
          <a:p>
            <a:pPr algn="l">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Randomness caused by individual differences</a:t>
            </a:r>
          </a:p>
          <a:p>
            <a:pPr algn="l">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Data</a:t>
            </a:r>
            <a:r>
              <a:rPr kumimoji="1" lang="zh-CN" altLang="en-US" sz="1600" dirty="0">
                <a:solidFill>
                  <a:srgbClr val="000000"/>
                </a:solidFill>
                <a:latin typeface="微软雅黑" panose="020B0503020204020204" charset="-122"/>
                <a:ea typeface="微软雅黑" panose="020B0503020204020204" charset="-122"/>
                <a:sym typeface="+mn-ea"/>
              </a:rPr>
              <a:t> </a:t>
            </a:r>
            <a:r>
              <a:rPr kumimoji="1" lang="en-US" altLang="zh-CN" sz="1600" dirty="0">
                <a:solidFill>
                  <a:srgbClr val="000000"/>
                </a:solidFill>
                <a:latin typeface="微软雅黑" panose="020B0503020204020204" charset="-122"/>
                <a:ea typeface="微软雅黑" panose="020B0503020204020204" charset="-122"/>
                <a:sym typeface="+mn-ea"/>
              </a:rPr>
              <a:t>distribution</a:t>
            </a:r>
            <a:endParaRPr kumimoji="1" lang="zh-CN" altLang="en-US" sz="1600" dirty="0">
              <a:solidFill>
                <a:srgbClr val="00000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Error Analysis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42</a:t>
            </a:fld>
            <a:endParaRPr lang="en-US" altLang="zh-CN" dirty="0">
              <a:solidFill>
                <a:srgbClr val="000000"/>
              </a:solidFill>
            </a:endParaRPr>
          </a:p>
        </p:txBody>
      </p:sp>
      <p:sp>
        <p:nvSpPr>
          <p:cNvPr id="3" name="内容占位符 2"/>
          <p:cNvSpPr>
            <a:spLocks noGrp="1"/>
          </p:cNvSpPr>
          <p:nvPr>
            <p:ph idx="1"/>
          </p:nvPr>
        </p:nvSpPr>
        <p:spPr>
          <a:xfrm>
            <a:off x="569595" y="1369695"/>
            <a:ext cx="8004810" cy="4251960"/>
          </a:xfrm>
        </p:spPr>
        <p:txBody>
          <a:body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Discussion on real-time classification</a:t>
            </a:r>
            <a:endParaRPr kumimoji="1" lang="zh-CN" altLang="en-US" sz="1800" dirty="0">
              <a:solidFill>
                <a:schemeClr val="tx1"/>
              </a:solidFill>
              <a:latin typeface="微软雅黑" panose="020B0503020204020204" charset="-122"/>
              <a:ea typeface="微软雅黑" panose="020B0503020204020204" charset="-122"/>
              <a:sym typeface="+mn-ea"/>
            </a:endParaRPr>
          </a:p>
          <a:p>
            <a:pPr algn="l">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We divide </a:t>
            </a:r>
            <a:r>
              <a:rPr kumimoji="1" lang="zh-CN" altLang="en-US" sz="1600" dirty="0">
                <a:solidFill>
                  <a:srgbClr val="000000"/>
                </a:solidFill>
                <a:latin typeface="微软雅黑" panose="020B0503020204020204" charset="-122"/>
                <a:ea typeface="微软雅黑" panose="020B0503020204020204" charset="-122"/>
                <a:sym typeface="+mn-ea"/>
              </a:rPr>
              <a:t>3×10min </a:t>
            </a:r>
            <a:r>
              <a:rPr kumimoji="1" lang="en-US" altLang="zh-CN" sz="1600" dirty="0">
                <a:solidFill>
                  <a:srgbClr val="000000"/>
                </a:solidFill>
                <a:latin typeface="微软雅黑" panose="020B0503020204020204" charset="-122"/>
                <a:ea typeface="微软雅黑" panose="020B0503020204020204" charset="-122"/>
                <a:sym typeface="+mn-ea"/>
              </a:rPr>
              <a:t>EEG sequence into 2s short sequences so that the trained model would be usable under real-time restraints</a:t>
            </a:r>
          </a:p>
          <a:p>
            <a:pPr algn="l">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From A -&gt; A test: Both CNN model and feature-based ML models are able to reach satisfying accuracy in single-session classification. Compared to existing studies, our model has higher classification accuracy and fair robustness, which should make it suitable for H/M/L attentional level monitoring in real world applications.</a:t>
            </a:r>
            <a:endParaRPr kumimoji="1" lang="zh-CN" altLang="en-US" sz="1600" dirty="0">
              <a:solidFill>
                <a:srgbClr val="00000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2F3589-263B-433D-9444-83962814E108}"/>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rPr>
              <a:t>Error Analysis</a:t>
            </a:r>
            <a:endParaRPr lang="en-US" dirty="0"/>
          </a:p>
        </p:txBody>
      </p:sp>
      <p:sp>
        <p:nvSpPr>
          <p:cNvPr id="3" name="内容占位符 2">
            <a:extLst>
              <a:ext uri="{FF2B5EF4-FFF2-40B4-BE49-F238E27FC236}">
                <a16:creationId xmlns:a16="http://schemas.microsoft.com/office/drawing/2014/main" id="{9735627A-5E5F-45E5-9625-373B2674262C}"/>
              </a:ext>
            </a:extLst>
          </p:cNvPr>
          <p:cNvSpPr>
            <a:spLocks noGrp="1"/>
          </p:cNvSpPr>
          <p:nvPr>
            <p:ph idx="1"/>
          </p:nvPr>
        </p:nvSpPr>
        <p:spPr/>
        <p:txBody>
          <a:bodyPr/>
          <a:lstStyle/>
          <a:p>
            <a:pPr marL="469900" marR="0" lvl="0" indent="-469900" algn="l" defTabSz="914400" rtl="0" eaLnBrk="1" fontAlgn="base" latinLnBrk="0" hangingPunct="1">
              <a:lnSpc>
                <a:spcPct val="150000"/>
              </a:lnSpc>
              <a:spcBef>
                <a:spcPct val="20000"/>
              </a:spcBef>
              <a:spcAft>
                <a:spcPct val="20000"/>
              </a:spcAft>
              <a:buClr>
                <a:srgbClr val="CC0000"/>
              </a:buClr>
              <a:buSzTx/>
              <a:buFont typeface="Wingdings" panose="05000000000000000000" charset="0"/>
              <a:buChar char="Ø"/>
              <a:tabLst/>
              <a:defRPr/>
            </a:pPr>
            <a:r>
              <a:rPr kumimoji="1" lang="en-US" altLang="zh-CN" sz="20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In real-</a:t>
            </a:r>
            <a:r>
              <a:rPr kumimoji="1" lang="en-US" altLang="zh-CN" sz="2000" b="1" i="0" u="none" strike="noStrike" kern="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sym typeface="+mn-ea"/>
              </a:rPr>
              <a:t>worl</a:t>
            </a:r>
            <a:r>
              <a:rPr kumimoji="1" lang="en-US" altLang="zh-CN" sz="2000" dirty="0">
                <a:solidFill>
                  <a:srgbClr val="000000"/>
                </a:solidFill>
                <a:latin typeface="微软雅黑" panose="020B0503020204020204" charset="-122"/>
                <a:ea typeface="微软雅黑" panose="020B0503020204020204" charset="-122"/>
                <a:sym typeface="+mn-ea"/>
              </a:rPr>
              <a:t>d applications, consider</a:t>
            </a:r>
            <a:r>
              <a:rPr kumimoji="1" lang="zh-CN" altLang="en-US" sz="20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a:t>
            </a:r>
          </a:p>
          <a:p>
            <a:pPr marL="469900" marR="0" lvl="0" indent="-469900" algn="l" defTabSz="914400" rtl="0" eaLnBrk="1" fontAlgn="base" latinLnBrk="0" hangingPunct="1">
              <a:lnSpc>
                <a:spcPct val="150000"/>
              </a:lnSpc>
              <a:spcBef>
                <a:spcPct val="20000"/>
              </a:spcBef>
              <a:spcAft>
                <a:spcPct val="20000"/>
              </a:spcAft>
              <a:buClr>
                <a:srgbClr val="CC0000"/>
              </a:buClr>
              <a:buSzTx/>
              <a:buFont typeface="Arial" panose="020B0604020202020204" pitchFamily="34" charset="0"/>
              <a:buChar char="•"/>
              <a:tabLst/>
              <a:defRPr/>
            </a:pPr>
            <a:r>
              <a:rPr kumimoji="1" lang="en-US" altLang="zh-CN" sz="18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Using historical data from </a:t>
            </a:r>
            <a:r>
              <a:rPr kumimoji="1" lang="en-US" altLang="zh-CN" sz="1800" dirty="0">
                <a:solidFill>
                  <a:srgbClr val="000000"/>
                </a:solidFill>
                <a:latin typeface="微软雅黑" panose="020B0503020204020204" charset="-122"/>
                <a:ea typeface="微软雅黑" panose="020B0503020204020204" charset="-122"/>
                <a:sym typeface="+mn-ea"/>
              </a:rPr>
              <a:t>single</a:t>
            </a:r>
            <a:r>
              <a:rPr kumimoji="1" lang="en-US" altLang="zh-CN" sz="18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 subject as training set, and the fitted model </a:t>
            </a:r>
            <a:r>
              <a:rPr kumimoji="1" lang="en-US" altLang="zh-CN" sz="1800" dirty="0">
                <a:solidFill>
                  <a:srgbClr val="000000"/>
                </a:solidFill>
                <a:latin typeface="微软雅黑" panose="020B0503020204020204" charset="-122"/>
                <a:ea typeface="微软雅黑" panose="020B0503020204020204" charset="-122"/>
                <a:sym typeface="+mn-ea"/>
              </a:rPr>
              <a:t>to monitor</a:t>
            </a:r>
            <a:r>
              <a:rPr kumimoji="1" lang="en-US" altLang="zh-CN" sz="18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 attentional level of the same subject, or</a:t>
            </a:r>
          </a:p>
          <a:p>
            <a:pPr marL="469900" marR="0" lvl="0" indent="-469900" algn="l" defTabSz="914400" rtl="0" eaLnBrk="1" fontAlgn="base" latinLnBrk="0" hangingPunct="1">
              <a:lnSpc>
                <a:spcPct val="150000"/>
              </a:lnSpc>
              <a:spcBef>
                <a:spcPct val="20000"/>
              </a:spcBef>
              <a:spcAft>
                <a:spcPct val="20000"/>
              </a:spcAft>
              <a:buClr>
                <a:srgbClr val="CC0000"/>
              </a:buClr>
              <a:buSzTx/>
              <a:buFont typeface="Arial" panose="020B0604020202020204" pitchFamily="34" charset="0"/>
              <a:buChar char="•"/>
              <a:tabLst/>
              <a:defRPr/>
            </a:pPr>
            <a:r>
              <a:rPr kumimoji="1" lang="en-US" altLang="zh-CN" sz="18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Using large-scale, varied EEG data set as training set, and the fitted model to monitor attentional level of new subjects</a:t>
            </a:r>
            <a:endParaRPr lang="en-US" dirty="0"/>
          </a:p>
        </p:txBody>
      </p:sp>
      <p:sp>
        <p:nvSpPr>
          <p:cNvPr id="4" name="灯片编号占位符 3">
            <a:extLst>
              <a:ext uri="{FF2B5EF4-FFF2-40B4-BE49-F238E27FC236}">
                <a16:creationId xmlns:a16="http://schemas.microsoft.com/office/drawing/2014/main" id="{3B050EFA-224E-40E7-A8BA-4B0440436F2C}"/>
              </a:ext>
            </a:extLst>
          </p:cNvPr>
          <p:cNvSpPr>
            <a:spLocks noGrp="1"/>
          </p:cNvSpPr>
          <p:nvPr>
            <p:ph type="sldNum" sz="quarter" idx="10"/>
          </p:nvPr>
        </p:nvSpPr>
        <p:spPr/>
        <p:txBody>
          <a:bodyPr/>
          <a:lstStyle/>
          <a:p>
            <a:fld id="{FD708C13-6EA3-43A6-99A0-9885D34C3980}" type="slidenum">
              <a:rPr lang="en-US" altLang="zh-CN" smtClean="0">
                <a:solidFill>
                  <a:srgbClr val="000000"/>
                </a:solidFill>
              </a:rPr>
              <a:t>43</a:t>
            </a:fld>
            <a:endParaRPr lang="en-US" altLang="zh-CN">
              <a:solidFill>
                <a:srgbClr val="000000"/>
              </a:solidFill>
            </a:endParaRPr>
          </a:p>
        </p:txBody>
      </p:sp>
    </p:spTree>
    <p:extLst>
      <p:ext uri="{BB962C8B-B14F-4D97-AF65-F5344CB8AC3E}">
        <p14:creationId xmlns:p14="http://schemas.microsoft.com/office/powerpoint/2010/main" val="1051279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Advantages and Disadvantages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44</a:t>
            </a:fld>
            <a:endParaRPr lang="en-US" altLang="zh-CN" dirty="0">
              <a:solidFill>
                <a:srgbClr val="000000"/>
              </a:solidFill>
            </a:endParaRPr>
          </a:p>
        </p:txBody>
      </p:sp>
      <p:sp>
        <p:nvSpPr>
          <p:cNvPr id="3" name="内容占位符 2"/>
          <p:cNvSpPr>
            <a:spLocks noGrp="1"/>
          </p:cNvSpPr>
          <p:nvPr>
            <p:ph idx="1"/>
          </p:nvPr>
        </p:nvSpPr>
        <p:spPr>
          <a:xfrm>
            <a:off x="569595" y="1369694"/>
            <a:ext cx="8004810" cy="4579585"/>
          </a:xfrm>
        </p:spPr>
        <p:txBody>
          <a:bodyPr/>
          <a:lstStyle/>
          <a:p>
            <a:pPr marL="0" indent="0" algn="ctr">
              <a:lnSpc>
                <a:spcPct val="150000"/>
              </a:lnSpc>
              <a:buFont typeface="Wingdings" panose="05000000000000000000" charset="0"/>
              <a:buNone/>
            </a:pPr>
            <a:r>
              <a:rPr lang="en-US" altLang="zh-CN" sz="2000" dirty="0">
                <a:latin typeface="微软雅黑" panose="020B0503020204020204" charset="-122"/>
                <a:ea typeface="微软雅黑" panose="020B0503020204020204" charset="-122"/>
                <a:sym typeface="+mn-ea"/>
              </a:rPr>
              <a:t>Advantages</a:t>
            </a:r>
            <a:endParaRPr kumimoji="1" lang="zh-CN" altLang="en-US" sz="2000" dirty="0">
              <a:solidFill>
                <a:schemeClr val="tx1"/>
              </a:solidFill>
              <a:latin typeface="微软雅黑" panose="020B0503020204020204" charset="-122"/>
              <a:ea typeface="微软雅黑" panose="020B0503020204020204" charset="-122"/>
              <a:sym typeface="+mn-ea"/>
            </a:endParaRPr>
          </a:p>
          <a:p>
            <a:pPr algn="l">
              <a:lnSpc>
                <a:spcPct val="150000"/>
              </a:lnSpc>
              <a:buFont typeface="Wingdings" panose="05000000000000000000" charset="0"/>
              <a:buChar char="Ø"/>
            </a:pPr>
            <a:r>
              <a:rPr kumimoji="1" lang="en-US" altLang="zh-CN" sz="1800" dirty="0">
                <a:solidFill>
                  <a:srgbClr val="000000"/>
                </a:solidFill>
                <a:latin typeface="微软雅黑" panose="020B0503020204020204" charset="-122"/>
                <a:ea typeface="微软雅黑" panose="020B0503020204020204" charset="-122"/>
                <a:sym typeface="+mn-ea"/>
              </a:rPr>
              <a:t>Design of the solution has exploited the characteristics of our dataset, the goal and background of the scientific problem</a:t>
            </a:r>
          </a:p>
          <a:p>
            <a:pPr lvl="1">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Real-time:</a:t>
            </a:r>
            <a:r>
              <a:rPr kumimoji="1" lang="zh-CN" altLang="en-US" sz="1600" dirty="0">
                <a:solidFill>
                  <a:srgbClr val="000000"/>
                </a:solidFill>
                <a:latin typeface="微软雅黑" panose="020B0503020204020204" charset="-122"/>
                <a:ea typeface="微软雅黑" panose="020B0503020204020204" charset="-122"/>
                <a:sym typeface="+mn-ea"/>
              </a:rPr>
              <a:t> </a:t>
            </a:r>
            <a:r>
              <a:rPr kumimoji="1" lang="en-US" altLang="zh-CN" sz="1600" dirty="0">
                <a:solidFill>
                  <a:srgbClr val="000000"/>
                </a:solidFill>
                <a:latin typeface="微软雅黑" panose="020B0503020204020204" charset="-122"/>
                <a:ea typeface="微软雅黑" panose="020B0503020204020204" charset="-122"/>
                <a:sym typeface="+mn-ea"/>
              </a:rPr>
              <a:t>short</a:t>
            </a:r>
            <a:r>
              <a:rPr kumimoji="1" lang="zh-CN" altLang="en-US" sz="1600" dirty="0">
                <a:solidFill>
                  <a:srgbClr val="000000"/>
                </a:solidFill>
                <a:latin typeface="微软雅黑" panose="020B0503020204020204" charset="-122"/>
                <a:ea typeface="微软雅黑" panose="020B0503020204020204" charset="-122"/>
                <a:sym typeface="+mn-ea"/>
              </a:rPr>
              <a:t> </a:t>
            </a:r>
            <a:r>
              <a:rPr kumimoji="1" lang="en-US" altLang="zh-CN" sz="1600" dirty="0">
                <a:solidFill>
                  <a:srgbClr val="000000"/>
                </a:solidFill>
                <a:latin typeface="微软雅黑" panose="020B0503020204020204" charset="-122"/>
                <a:ea typeface="微软雅黑" panose="020B0503020204020204" charset="-122"/>
                <a:sym typeface="+mn-ea"/>
              </a:rPr>
              <a:t>EEG</a:t>
            </a:r>
            <a:r>
              <a:rPr kumimoji="1" lang="zh-CN" altLang="en-US" sz="1600" dirty="0">
                <a:solidFill>
                  <a:srgbClr val="000000"/>
                </a:solidFill>
                <a:latin typeface="微软雅黑" panose="020B0503020204020204" charset="-122"/>
                <a:ea typeface="微软雅黑" panose="020B0503020204020204" charset="-122"/>
                <a:sym typeface="+mn-ea"/>
              </a:rPr>
              <a:t> </a:t>
            </a:r>
            <a:r>
              <a:rPr kumimoji="1" lang="en-US" altLang="zh-CN" sz="1600" dirty="0">
                <a:solidFill>
                  <a:srgbClr val="000000"/>
                </a:solidFill>
                <a:latin typeface="微软雅黑" panose="020B0503020204020204" charset="-122"/>
                <a:ea typeface="微软雅黑" panose="020B0503020204020204" charset="-122"/>
                <a:sym typeface="+mn-ea"/>
              </a:rPr>
              <a:t>sequences</a:t>
            </a:r>
          </a:p>
          <a:p>
            <a:pPr lvl="1">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Exploit the dataset: A -&gt; A, A -&gt; B, others -&gt; A</a:t>
            </a:r>
          </a:p>
          <a:p>
            <a:pPr lvl="1">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Comparison of different models</a:t>
            </a:r>
          </a:p>
          <a:p>
            <a:pPr lvl="1">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sym typeface="+mn-ea"/>
              </a:rPr>
              <a:t>Interdisciplinary: experimental design focuses on the combination of mental status and electrophysiological signals</a:t>
            </a:r>
            <a:endParaRPr kumimoji="1" lang="zh-CN" altLang="en-US" sz="1600" dirty="0">
              <a:solidFill>
                <a:srgbClr val="000000"/>
              </a:solidFill>
              <a:latin typeface="微软雅黑" panose="020B0503020204020204" charset="-122"/>
              <a:ea typeface="微软雅黑" panose="020B0503020204020204" charset="-122"/>
              <a:sym typeface="+mn-ea"/>
            </a:endParaRPr>
          </a:p>
          <a:p>
            <a:pPr marL="0" indent="0" algn="ctr">
              <a:lnSpc>
                <a:spcPct val="150000"/>
              </a:lnSpc>
              <a:buNone/>
            </a:pPr>
            <a:r>
              <a:rPr lang="en-US" altLang="zh-CN" sz="2000" dirty="0">
                <a:latin typeface="微软雅黑" panose="020B0503020204020204" charset="-122"/>
                <a:ea typeface="微软雅黑" panose="020B0503020204020204" charset="-122"/>
              </a:rPr>
              <a:t>Disadvantages</a:t>
            </a:r>
            <a:endParaRPr lang="zh-CN" altLang="en-US" sz="1800" dirty="0">
              <a:latin typeface="微软雅黑" panose="020B0503020204020204" charset="-122"/>
              <a:ea typeface="微软雅黑" panose="020B0503020204020204" charset="-122"/>
              <a:sym typeface="+mn-ea"/>
            </a:endParaRPr>
          </a:p>
          <a:p>
            <a:pPr algn="l">
              <a:lnSpc>
                <a:spcPct val="150000"/>
              </a:lnSpc>
            </a:pPr>
            <a:r>
              <a:rPr kumimoji="1" lang="en-US" altLang="zh-CN" sz="1800" dirty="0">
                <a:solidFill>
                  <a:srgbClr val="000000"/>
                </a:solidFill>
                <a:latin typeface="微软雅黑" panose="020B0503020204020204" charset="-122"/>
                <a:ea typeface="微软雅黑" panose="020B0503020204020204" charset="-122"/>
                <a:sym typeface="+mn-ea"/>
              </a:rPr>
              <a:t>Small dataset, Singular evaluation metrics, etc.</a:t>
            </a:r>
            <a:endParaRPr kumimoji="1" lang="zh-CN" altLang="en-US" sz="1800" dirty="0">
              <a:solidFill>
                <a:srgbClr val="FF000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Discussion</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45</a:t>
            </a:fld>
            <a:endParaRPr lang="en-US" altLang="zh-CN" dirty="0">
              <a:solidFill>
                <a:srgbClr val="000000"/>
              </a:solidFill>
            </a:endParaRPr>
          </a:p>
        </p:txBody>
      </p:sp>
      <p:sp>
        <p:nvSpPr>
          <p:cNvPr id="6" name="内容占位符 2"/>
          <p:cNvSpPr>
            <a:spLocks noGrp="1"/>
          </p:cNvSpPr>
          <p:nvPr/>
        </p:nvSpPr>
        <p:spPr>
          <a:xfrm>
            <a:off x="569595" y="1369695"/>
            <a:ext cx="8004810" cy="4251960"/>
          </a:xfrm>
          <a:prstGeom prst="rect">
            <a:avLst/>
          </a:prstGeom>
          <a:noFill/>
          <a:ln w="9525">
            <a:noFill/>
            <a:miter lim="800000"/>
          </a:ln>
          <a:effectLst/>
        </p:spPr>
        <p:txBody>
          <a:bodyPr vert="horz" wrap="square" lIns="91440" tIns="45720" rIns="91440" bIns="45720" numCol="1" anchor="t" anchorCtr="0" compatLnSpc="1"/>
          <a:lstStyle>
            <a:lvl1pPr marL="469900" indent="-469900" algn="l" rtl="0" fontAlgn="base">
              <a:lnSpc>
                <a:spcPct val="120000"/>
              </a:lnSpc>
              <a:spcBef>
                <a:spcPct val="20000"/>
              </a:spcBef>
              <a:spcAft>
                <a:spcPct val="20000"/>
              </a:spcAft>
              <a:buClr>
                <a:schemeClr val="accent2"/>
              </a:buClr>
              <a:buFont typeface="Wingdings" panose="05000000000000000000" pitchFamily="2" charset="2"/>
              <a:buChar char="Ø"/>
              <a:defRPr sz="2600" b="1">
                <a:solidFill>
                  <a:srgbClr val="003399"/>
                </a:solidFill>
                <a:latin typeface="+mn-lt"/>
                <a:ea typeface="+mn-ea"/>
                <a:cs typeface="+mn-cs"/>
              </a:defRPr>
            </a:lvl1pPr>
            <a:lvl2pPr marL="908050" indent="-436880" algn="l" rtl="0" fontAlgn="base">
              <a:spcBef>
                <a:spcPct val="20000"/>
              </a:spcBef>
              <a:spcAft>
                <a:spcPct val="0"/>
              </a:spcAft>
              <a:buClr>
                <a:schemeClr val="accent2"/>
              </a:buClr>
              <a:buSzPct val="80000"/>
              <a:buFont typeface="Wingdings" panose="05000000000000000000" pitchFamily="2" charset="2"/>
              <a:buChar char="u"/>
              <a:defRPr sz="2400" b="1">
                <a:solidFill>
                  <a:schemeClr val="tx1"/>
                </a:solidFill>
                <a:latin typeface="+mn-lt"/>
                <a:ea typeface="楷体_GB2312" pitchFamily="49" charset="-122"/>
              </a:defRPr>
            </a:lvl2pPr>
            <a:lvl3pPr marL="1304925" indent="-395605" algn="l" rtl="0" fontAlgn="base">
              <a:spcBef>
                <a:spcPct val="20000"/>
              </a:spcBef>
              <a:spcAft>
                <a:spcPct val="0"/>
              </a:spcAft>
              <a:buClr>
                <a:schemeClr val="accent2"/>
              </a:buClr>
              <a:buSzPct val="80000"/>
              <a:buFont typeface="Wingdings" panose="05000000000000000000" pitchFamily="2" charset="2"/>
              <a:buChar char="l"/>
              <a:defRPr sz="2300">
                <a:solidFill>
                  <a:schemeClr val="tx1"/>
                </a:solidFill>
                <a:latin typeface="+mn-lt"/>
                <a:ea typeface="宋体" panose="02010600030101010101" pitchFamily="2" charset="-122"/>
              </a:defRPr>
            </a:lvl3pPr>
            <a:lvl4pPr marL="1694180" indent="-387350" algn="l" rtl="0" fontAlgn="base">
              <a:spcBef>
                <a:spcPct val="20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4pPr>
            <a:lvl5pPr marL="20942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5pPr>
            <a:lvl6pPr marL="25514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6pPr>
            <a:lvl7pPr marL="30086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7pPr>
            <a:lvl8pPr marL="34658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8pPr>
            <a:lvl9pPr marL="39230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9p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What about bi-classification?</a:t>
            </a:r>
          </a:p>
          <a:p>
            <a:pPr>
              <a:lnSpc>
                <a:spcPct val="150000"/>
              </a:lnSpc>
            </a:pPr>
            <a:r>
              <a:rPr kumimoji="1" lang="en-US" altLang="zh-CN" sz="1600" dirty="0">
                <a:solidFill>
                  <a:srgbClr val="000000"/>
                </a:solidFill>
                <a:latin typeface="微软雅黑" panose="020B0503020204020204" charset="-122"/>
                <a:ea typeface="微软雅黑" panose="020B0503020204020204" charset="-122"/>
              </a:rPr>
              <a:t>In tri-classification, we repeatedly see values near </a:t>
            </a:r>
            <a:r>
              <a:rPr kumimoji="1" lang="en-US" sz="1600" dirty="0">
                <a:solidFill>
                  <a:srgbClr val="000000"/>
                </a:solidFill>
                <a:latin typeface="微软雅黑" panose="020B0503020204020204" charset="-122"/>
                <a:ea typeface="微软雅黑" panose="020B0503020204020204" charset="-122"/>
              </a:rPr>
              <a:t>0</a:t>
            </a:r>
            <a:r>
              <a:rPr kumimoji="1" lang="zh-CN" altLang="en-US" sz="1600" dirty="0">
                <a:solidFill>
                  <a:srgbClr val="000000"/>
                </a:solidFill>
                <a:latin typeface="微软雅黑" panose="020B0503020204020204" charset="-122"/>
                <a:ea typeface="微软雅黑" panose="020B0503020204020204" charset="-122"/>
              </a:rPr>
              <a:t>，</a:t>
            </a:r>
            <a:r>
              <a:rPr kumimoji="1" lang="en-US" sz="1600" dirty="0">
                <a:solidFill>
                  <a:srgbClr val="000000"/>
                </a:solidFill>
                <a:latin typeface="微软雅黑" panose="020B0503020204020204" charset="-122"/>
                <a:ea typeface="微软雅黑" panose="020B0503020204020204" charset="-122"/>
              </a:rPr>
              <a:t>33%</a:t>
            </a:r>
            <a:r>
              <a:rPr kumimoji="1" lang="zh-CN" altLang="en-US" sz="1600" dirty="0">
                <a:solidFill>
                  <a:srgbClr val="000000"/>
                </a:solidFill>
                <a:latin typeface="微软雅黑" panose="020B0503020204020204" charset="-122"/>
                <a:ea typeface="微软雅黑" panose="020B0503020204020204" charset="-122"/>
              </a:rPr>
              <a:t>，</a:t>
            </a:r>
            <a:r>
              <a:rPr kumimoji="1" lang="en-US" sz="1600" dirty="0">
                <a:solidFill>
                  <a:srgbClr val="000000"/>
                </a:solidFill>
                <a:latin typeface="微软雅黑" panose="020B0503020204020204" charset="-122"/>
                <a:ea typeface="微软雅黑" panose="020B0503020204020204" charset="-122"/>
              </a:rPr>
              <a:t>67%</a:t>
            </a:r>
            <a:endParaRPr kumimoji="1" lang="zh-CN" altLang="en-US" sz="1600" dirty="0">
              <a:solidFill>
                <a:srgbClr val="FF0000"/>
              </a:solidFill>
              <a:latin typeface="微软雅黑" panose="020B0503020204020204" charset="-122"/>
              <a:ea typeface="微软雅黑" panose="020B0503020204020204" charset="-122"/>
              <a:sym typeface="+mn-ea"/>
            </a:endParaRPr>
          </a:p>
        </p:txBody>
      </p:sp>
      <p:pic>
        <p:nvPicPr>
          <p:cNvPr id="5" name="图片 4">
            <a:extLst>
              <a:ext uri="{FF2B5EF4-FFF2-40B4-BE49-F238E27FC236}">
                <a16:creationId xmlns:a16="http://schemas.microsoft.com/office/drawing/2014/main" id="{0688B939-2D4D-476D-9DCB-FA9A36AC6600}"/>
              </a:ext>
            </a:extLst>
          </p:cNvPr>
          <p:cNvPicPr/>
          <p:nvPr/>
        </p:nvPicPr>
        <p:blipFill>
          <a:blip r:embed="rId3"/>
          <a:stretch>
            <a:fillRect/>
          </a:stretch>
        </p:blipFill>
        <p:spPr>
          <a:xfrm>
            <a:off x="770597" y="2852936"/>
            <a:ext cx="7602805" cy="17947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rPr>
              <a:t>深入思考的问题</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46</a:t>
            </a:fld>
            <a:endParaRPr lang="en-US" altLang="zh-CN" dirty="0">
              <a:solidFill>
                <a:srgbClr val="000000"/>
              </a:solidFill>
            </a:endParaRPr>
          </a:p>
        </p:txBody>
      </p:sp>
      <p:sp>
        <p:nvSpPr>
          <p:cNvPr id="6" name="内容占位符 2"/>
          <p:cNvSpPr>
            <a:spLocks noGrp="1"/>
          </p:cNvSpPr>
          <p:nvPr/>
        </p:nvSpPr>
        <p:spPr>
          <a:xfrm>
            <a:off x="569595" y="1369695"/>
            <a:ext cx="8004810" cy="4251960"/>
          </a:xfrm>
          <a:prstGeom prst="rect">
            <a:avLst/>
          </a:prstGeom>
          <a:noFill/>
          <a:ln w="9525">
            <a:noFill/>
            <a:miter lim="800000"/>
          </a:ln>
          <a:effectLst/>
        </p:spPr>
        <p:txBody>
          <a:bodyPr vert="horz" wrap="square" lIns="91440" tIns="45720" rIns="91440" bIns="45720" numCol="1" anchor="t" anchorCtr="0" compatLnSpc="1"/>
          <a:lstStyle>
            <a:lvl1pPr marL="469900" indent="-469900" algn="l" rtl="0" fontAlgn="base">
              <a:lnSpc>
                <a:spcPct val="120000"/>
              </a:lnSpc>
              <a:spcBef>
                <a:spcPct val="20000"/>
              </a:spcBef>
              <a:spcAft>
                <a:spcPct val="20000"/>
              </a:spcAft>
              <a:buClr>
                <a:schemeClr val="accent2"/>
              </a:buClr>
              <a:buFont typeface="Wingdings" panose="05000000000000000000" pitchFamily="2" charset="2"/>
              <a:buChar char="Ø"/>
              <a:defRPr sz="2600" b="1">
                <a:solidFill>
                  <a:srgbClr val="003399"/>
                </a:solidFill>
                <a:latin typeface="+mn-lt"/>
                <a:ea typeface="+mn-ea"/>
                <a:cs typeface="+mn-cs"/>
              </a:defRPr>
            </a:lvl1pPr>
            <a:lvl2pPr marL="908050" indent="-436880" algn="l" rtl="0" fontAlgn="base">
              <a:spcBef>
                <a:spcPct val="20000"/>
              </a:spcBef>
              <a:spcAft>
                <a:spcPct val="0"/>
              </a:spcAft>
              <a:buClr>
                <a:schemeClr val="accent2"/>
              </a:buClr>
              <a:buSzPct val="80000"/>
              <a:buFont typeface="Wingdings" panose="05000000000000000000" pitchFamily="2" charset="2"/>
              <a:buChar char="u"/>
              <a:defRPr sz="2400" b="1">
                <a:solidFill>
                  <a:schemeClr val="tx1"/>
                </a:solidFill>
                <a:latin typeface="+mn-lt"/>
                <a:ea typeface="楷体_GB2312" pitchFamily="49" charset="-122"/>
              </a:defRPr>
            </a:lvl2pPr>
            <a:lvl3pPr marL="1304925" indent="-395605" algn="l" rtl="0" fontAlgn="base">
              <a:spcBef>
                <a:spcPct val="20000"/>
              </a:spcBef>
              <a:spcAft>
                <a:spcPct val="0"/>
              </a:spcAft>
              <a:buClr>
                <a:schemeClr val="accent2"/>
              </a:buClr>
              <a:buSzPct val="80000"/>
              <a:buFont typeface="Wingdings" panose="05000000000000000000" pitchFamily="2" charset="2"/>
              <a:buChar char="l"/>
              <a:defRPr sz="2300">
                <a:solidFill>
                  <a:schemeClr val="tx1"/>
                </a:solidFill>
                <a:latin typeface="+mn-lt"/>
                <a:ea typeface="宋体" panose="02010600030101010101" pitchFamily="2" charset="-122"/>
              </a:defRPr>
            </a:lvl3pPr>
            <a:lvl4pPr marL="1694180" indent="-387350" algn="l" rtl="0" fontAlgn="base">
              <a:spcBef>
                <a:spcPct val="20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4pPr>
            <a:lvl5pPr marL="20942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5pPr>
            <a:lvl6pPr marL="25514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6pPr>
            <a:lvl7pPr marL="30086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7pPr>
            <a:lvl8pPr marL="34658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8pPr>
            <a:lvl9pPr marL="39230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9p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What about bi-classification?</a:t>
            </a:r>
          </a:p>
          <a:p>
            <a:pPr algn="l">
              <a:lnSpc>
                <a:spcPct val="150000"/>
              </a:lnSpc>
              <a:buFont typeface="Wingdings" panose="05000000000000000000" charset="0"/>
              <a:buChar char="Ø"/>
            </a:pPr>
            <a:endParaRPr kumimoji="1" lang="zh-CN" altLang="en-US" sz="1600" dirty="0">
              <a:solidFill>
                <a:srgbClr val="FF0000"/>
              </a:solidFill>
              <a:latin typeface="微软雅黑" panose="020B0503020204020204" charset="-122"/>
              <a:ea typeface="微软雅黑" panose="020B0503020204020204" charset="-122"/>
              <a:sym typeface="+mn-ea"/>
            </a:endParaRPr>
          </a:p>
        </p:txBody>
      </p:sp>
      <p:pic>
        <p:nvPicPr>
          <p:cNvPr id="1035" name="图片 17">
            <a:extLst>
              <a:ext uri="{FF2B5EF4-FFF2-40B4-BE49-F238E27FC236}">
                <a16:creationId xmlns:a16="http://schemas.microsoft.com/office/drawing/2014/main" id="{357E02CA-E31B-4923-8F3B-95482BD0A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666" y="2131105"/>
            <a:ext cx="1631118" cy="16311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图片 15">
            <a:extLst>
              <a:ext uri="{FF2B5EF4-FFF2-40B4-BE49-F238E27FC236}">
                <a16:creationId xmlns:a16="http://schemas.microsoft.com/office/drawing/2014/main" id="{7015E2CD-FBE8-4F15-9BAF-E2CF3AF4A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183" y="2146209"/>
            <a:ext cx="1553602" cy="1553602"/>
          </a:xfrm>
          <a:prstGeom prst="rect">
            <a:avLst/>
          </a:prstGeom>
          <a:noFill/>
          <a:extLst>
            <a:ext uri="{909E8E84-426E-40DD-AFC4-6F175D3DCCD1}">
              <a14:hiddenFill xmlns:a14="http://schemas.microsoft.com/office/drawing/2010/main">
                <a:solidFill>
                  <a:srgbClr val="FFFFFF"/>
                </a:solidFill>
              </a14:hiddenFill>
            </a:ext>
          </a:extLst>
        </p:spPr>
      </p:pic>
      <p:pic>
        <p:nvPicPr>
          <p:cNvPr id="1033" name="图片 26">
            <a:extLst>
              <a:ext uri="{FF2B5EF4-FFF2-40B4-BE49-F238E27FC236}">
                <a16:creationId xmlns:a16="http://schemas.microsoft.com/office/drawing/2014/main" id="{F08EEFE4-4009-4A6B-9E54-B597DFE0FF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7887" y="4050255"/>
            <a:ext cx="1529853" cy="18283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图片 27">
            <a:extLst>
              <a:ext uri="{FF2B5EF4-FFF2-40B4-BE49-F238E27FC236}">
                <a16:creationId xmlns:a16="http://schemas.microsoft.com/office/drawing/2014/main" id="{9A9E4DB5-FCD1-49DD-AE9D-1EA4AA12BE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158" y="4107934"/>
            <a:ext cx="1506240" cy="1772587"/>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4551D1EF-DE46-4B80-8B9E-EABF5AC6A691}"/>
              </a:ext>
            </a:extLst>
          </p:cNvPr>
          <p:cNvSpPr txBox="1"/>
          <p:nvPr/>
        </p:nvSpPr>
        <p:spPr>
          <a:xfrm>
            <a:off x="619578" y="2269852"/>
            <a:ext cx="669676" cy="369332"/>
          </a:xfrm>
          <a:prstGeom prst="rect">
            <a:avLst/>
          </a:prstGeom>
          <a:noFill/>
        </p:spPr>
        <p:txBody>
          <a:bodyPr wrap="square" rtlCol="0">
            <a:spAutoFit/>
          </a:bodyPr>
          <a:lstStyle/>
          <a:p>
            <a:r>
              <a:rPr lang="en-US" dirty="0"/>
              <a:t>(a)</a:t>
            </a:r>
          </a:p>
        </p:txBody>
      </p:sp>
      <p:sp>
        <p:nvSpPr>
          <p:cNvPr id="21" name="文本框 20">
            <a:extLst>
              <a:ext uri="{FF2B5EF4-FFF2-40B4-BE49-F238E27FC236}">
                <a16:creationId xmlns:a16="http://schemas.microsoft.com/office/drawing/2014/main" id="{F7BDA9CC-9590-4C6C-89B4-95F317C0F8E1}"/>
              </a:ext>
            </a:extLst>
          </p:cNvPr>
          <p:cNvSpPr txBox="1"/>
          <p:nvPr/>
        </p:nvSpPr>
        <p:spPr>
          <a:xfrm>
            <a:off x="635371" y="4133195"/>
            <a:ext cx="669676" cy="369332"/>
          </a:xfrm>
          <a:prstGeom prst="rect">
            <a:avLst/>
          </a:prstGeom>
          <a:noFill/>
        </p:spPr>
        <p:txBody>
          <a:bodyPr wrap="square" rtlCol="0">
            <a:spAutoFit/>
          </a:bodyPr>
          <a:lstStyle/>
          <a:p>
            <a:r>
              <a:rPr lang="en-US" dirty="0"/>
              <a:t>(b)</a:t>
            </a:r>
          </a:p>
        </p:txBody>
      </p:sp>
      <p:pic>
        <p:nvPicPr>
          <p:cNvPr id="12" name="图片 11">
            <a:extLst>
              <a:ext uri="{FF2B5EF4-FFF2-40B4-BE49-F238E27FC236}">
                <a16:creationId xmlns:a16="http://schemas.microsoft.com/office/drawing/2014/main" id="{16A2AC03-0196-4FAD-A981-900F53C127AC}"/>
              </a:ext>
            </a:extLst>
          </p:cNvPr>
          <p:cNvPicPr>
            <a:picLocks noChangeAspect="1"/>
          </p:cNvPicPr>
          <p:nvPr/>
        </p:nvPicPr>
        <p:blipFill>
          <a:blip r:embed="rId7"/>
          <a:stretch>
            <a:fillRect/>
          </a:stretch>
        </p:blipFill>
        <p:spPr>
          <a:xfrm>
            <a:off x="4745158" y="2564904"/>
            <a:ext cx="3849284" cy="2808312"/>
          </a:xfrm>
          <a:prstGeom prst="rect">
            <a:avLst/>
          </a:prstGeom>
        </p:spPr>
      </p:pic>
      <p:cxnSp>
        <p:nvCxnSpPr>
          <p:cNvPr id="14" name="直接连接符 13">
            <a:extLst>
              <a:ext uri="{FF2B5EF4-FFF2-40B4-BE49-F238E27FC236}">
                <a16:creationId xmlns:a16="http://schemas.microsoft.com/office/drawing/2014/main" id="{904B4405-1B25-4D30-90CE-79E308D4D8B8}"/>
              </a:ext>
            </a:extLst>
          </p:cNvPr>
          <p:cNvCxnSpPr>
            <a:cxnSpLocks/>
          </p:cNvCxnSpPr>
          <p:nvPr/>
        </p:nvCxnSpPr>
        <p:spPr bwMode="auto">
          <a:xfrm>
            <a:off x="6372200" y="2131105"/>
            <a:ext cx="0" cy="3747511"/>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9" name="文本框 28">
            <a:extLst>
              <a:ext uri="{FF2B5EF4-FFF2-40B4-BE49-F238E27FC236}">
                <a16:creationId xmlns:a16="http://schemas.microsoft.com/office/drawing/2014/main" id="{5E79F963-BD32-413F-A6C0-2D8B8E309D57}"/>
              </a:ext>
            </a:extLst>
          </p:cNvPr>
          <p:cNvSpPr txBox="1"/>
          <p:nvPr/>
        </p:nvSpPr>
        <p:spPr>
          <a:xfrm>
            <a:off x="549558" y="1840998"/>
            <a:ext cx="3426328"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Sample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subject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(0006, 0013)</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Discussion</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47</a:t>
            </a:fld>
            <a:endParaRPr lang="en-US" altLang="zh-CN" dirty="0">
              <a:solidFill>
                <a:srgbClr val="000000"/>
              </a:solidFill>
            </a:endParaRPr>
          </a:p>
        </p:txBody>
      </p:sp>
      <p:sp>
        <p:nvSpPr>
          <p:cNvPr id="7" name="内容占位符 6">
            <a:extLst>
              <a:ext uri="{FF2B5EF4-FFF2-40B4-BE49-F238E27FC236}">
                <a16:creationId xmlns:a16="http://schemas.microsoft.com/office/drawing/2014/main" id="{FCBA3EA2-56CC-4CB5-AD88-2EA447A1D994}"/>
              </a:ext>
            </a:extLst>
          </p:cNvPr>
          <p:cNvSpPr>
            <a:spLocks noGrp="1"/>
          </p:cNvSpPr>
          <p:nvPr>
            <p:ph idx="1"/>
          </p:nvPr>
        </p:nvSpPr>
        <p:spPr>
          <a:xfrm>
            <a:off x="323850" y="1196752"/>
            <a:ext cx="8640763" cy="4752975"/>
          </a:xfrm>
        </p:spPr>
        <p:txBody>
          <a:bodyPr/>
          <a:lstStyle/>
          <a:p>
            <a:pPr marL="0" marR="0" indent="0" algn="ctr">
              <a:lnSpc>
                <a:spcPct val="150000"/>
              </a:lnSpc>
              <a:buNone/>
            </a:pPr>
            <a:r>
              <a:rPr lang="en-US" altLang="zh-CN" sz="1800" kern="1200" dirty="0">
                <a:latin typeface="微软雅黑" panose="020B0503020204020204" charset="-122"/>
                <a:ea typeface="微软雅黑" panose="020B0503020204020204" charset="-122"/>
              </a:rPr>
              <a:t>Fast pre-</a:t>
            </a:r>
            <a:r>
              <a:rPr lang="en-US" altLang="zh-CN" sz="1800" kern="1200" dirty="0" err="1">
                <a:latin typeface="微软雅黑" panose="020B0503020204020204" charset="-122"/>
                <a:ea typeface="微软雅黑" panose="020B0503020204020204" charset="-122"/>
              </a:rPr>
              <a:t>pocessing</a:t>
            </a:r>
            <a:r>
              <a:rPr lang="en-US" altLang="zh-CN" sz="1800" kern="1200" dirty="0">
                <a:latin typeface="微软雅黑" panose="020B0503020204020204" charset="-122"/>
                <a:ea typeface="微软雅黑" panose="020B0503020204020204" charset="-122"/>
              </a:rPr>
              <a:t> of EEG data</a:t>
            </a:r>
          </a:p>
          <a:p>
            <a:pPr marR="0">
              <a:lnSpc>
                <a:spcPct val="150000"/>
              </a:lnSpc>
              <a:buFont typeface="Wingdings" panose="05000000000000000000" charset="0"/>
              <a:buChar char="Ø"/>
            </a:pPr>
            <a:r>
              <a:rPr kumimoji="1" lang="en-US" sz="1600" dirty="0">
                <a:solidFill>
                  <a:srgbClr val="000000"/>
                </a:solidFill>
                <a:latin typeface="微软雅黑" panose="020B0503020204020204" charset="-122"/>
                <a:ea typeface="微软雅黑" panose="020B0503020204020204" charset="-122"/>
              </a:rPr>
              <a:t>Koji et al. uses </a:t>
            </a:r>
            <a:r>
              <a:rPr kumimoji="1" lang="en-US" altLang="zh-CN" sz="1600" dirty="0">
                <a:solidFill>
                  <a:srgbClr val="000000"/>
                </a:solidFill>
                <a:latin typeface="微软雅黑" panose="020B0503020204020204" charset="-122"/>
                <a:ea typeface="微软雅黑" panose="020B0503020204020204" charset="-122"/>
              </a:rPr>
              <a:t>±</a:t>
            </a:r>
            <a:r>
              <a:rPr kumimoji="1" lang="en-US" sz="1600" dirty="0">
                <a:solidFill>
                  <a:srgbClr val="000000"/>
                </a:solidFill>
                <a:latin typeface="微软雅黑" panose="020B0503020204020204" charset="-122"/>
                <a:ea typeface="微软雅黑" panose="020B0503020204020204" charset="-122"/>
              </a:rPr>
              <a:t>80</a:t>
            </a:r>
            <a:r>
              <a:rPr kumimoji="1" lang="en-US" altLang="zh-CN" sz="1600" dirty="0">
                <a:solidFill>
                  <a:srgbClr val="000000"/>
                </a:solidFill>
                <a:latin typeface="微软雅黑" panose="020B0503020204020204" charset="-122"/>
                <a:ea typeface="微软雅黑" panose="020B0503020204020204" charset="-122"/>
              </a:rPr>
              <a:t>μ</a:t>
            </a:r>
            <a:r>
              <a:rPr kumimoji="1" lang="en-US" sz="1600" dirty="0">
                <a:solidFill>
                  <a:srgbClr val="000000"/>
                </a:solidFill>
                <a:latin typeface="微软雅黑" panose="020B0503020204020204" charset="-122"/>
                <a:ea typeface="微软雅黑" panose="020B0503020204020204" charset="-122"/>
              </a:rPr>
              <a:t>V as a threshold for EEG data cropping. </a:t>
            </a:r>
            <a:r>
              <a:rPr kumimoji="1" lang="en-US" sz="1600" dirty="0" err="1">
                <a:solidFill>
                  <a:srgbClr val="000000"/>
                </a:solidFill>
                <a:latin typeface="微软雅黑" panose="020B0503020204020204" charset="-122"/>
                <a:ea typeface="微软雅黑" panose="020B0503020204020204" charset="-122"/>
              </a:rPr>
              <a:t>Eoh</a:t>
            </a:r>
            <a:r>
              <a:rPr kumimoji="1" lang="en-US" sz="1600" dirty="0">
                <a:solidFill>
                  <a:srgbClr val="000000"/>
                </a:solidFill>
                <a:latin typeface="微软雅黑" panose="020B0503020204020204" charset="-122"/>
                <a:ea typeface="微软雅黑" panose="020B0503020204020204" charset="-122"/>
              </a:rPr>
              <a:t> et al. uses 50-70</a:t>
            </a:r>
            <a:r>
              <a:rPr kumimoji="1" lang="en-US" altLang="zh-CN" sz="1600" dirty="0">
                <a:solidFill>
                  <a:srgbClr val="000000"/>
                </a:solidFill>
                <a:latin typeface="微软雅黑" panose="020B0503020204020204" charset="-122"/>
                <a:ea typeface="微软雅黑" panose="020B0503020204020204" charset="-122"/>
              </a:rPr>
              <a:t>μ</a:t>
            </a:r>
            <a:r>
              <a:rPr kumimoji="1" lang="en-US" sz="1600" dirty="0">
                <a:solidFill>
                  <a:srgbClr val="000000"/>
                </a:solidFill>
                <a:latin typeface="微软雅黑" panose="020B0503020204020204" charset="-122"/>
                <a:ea typeface="微软雅黑" panose="020B0503020204020204" charset="-122"/>
              </a:rPr>
              <a:t>V. Both reached satisfying results.</a:t>
            </a:r>
            <a:endParaRPr kumimoji="1" lang="en-US" altLang="zh-CN" sz="1600" dirty="0">
              <a:solidFill>
                <a:srgbClr val="000000"/>
              </a:solidFill>
              <a:latin typeface="微软雅黑" panose="020B0503020204020204" charset="-122"/>
              <a:ea typeface="微软雅黑" panose="020B0503020204020204" charset="-122"/>
            </a:endParaRPr>
          </a:p>
          <a:p>
            <a:pPr marR="0">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rPr>
              <a:t>Our</a:t>
            </a:r>
            <a:r>
              <a:rPr kumimoji="1" lang="zh-CN" altLang="en-US" sz="1600" dirty="0">
                <a:solidFill>
                  <a:srgbClr val="000000"/>
                </a:solidFill>
                <a:latin typeface="微软雅黑" panose="020B0503020204020204" charset="-122"/>
                <a:ea typeface="微软雅黑" panose="020B0503020204020204" charset="-122"/>
              </a:rPr>
              <a:t> </a:t>
            </a:r>
            <a:r>
              <a:rPr kumimoji="1" lang="en-US" altLang="zh-CN" sz="1600" dirty="0">
                <a:solidFill>
                  <a:srgbClr val="000000"/>
                </a:solidFill>
                <a:latin typeface="微软雅黑" panose="020B0503020204020204" charset="-122"/>
                <a:ea typeface="微软雅黑" panose="020B0503020204020204" charset="-122"/>
              </a:rPr>
              <a:t>study:</a:t>
            </a:r>
            <a:r>
              <a:rPr kumimoji="1" lang="zh-CN" altLang="en-US" sz="1600" dirty="0">
                <a:solidFill>
                  <a:srgbClr val="000000"/>
                </a:solidFill>
                <a:latin typeface="微软雅黑" panose="020B0503020204020204" charset="-122"/>
                <a:ea typeface="微软雅黑" panose="020B0503020204020204" charset="-122"/>
              </a:rPr>
              <a:t> </a:t>
            </a:r>
            <a:r>
              <a:rPr kumimoji="1" lang="en-US" altLang="zh-CN" sz="1600" dirty="0">
                <a:solidFill>
                  <a:srgbClr val="FF0000"/>
                </a:solidFill>
                <a:latin typeface="微软雅黑" panose="020B0503020204020204" charset="-122"/>
                <a:ea typeface="微软雅黑" panose="020B0503020204020204" charset="-122"/>
              </a:rPr>
              <a:t>filtration</a:t>
            </a:r>
            <a:r>
              <a:rPr kumimoji="1" lang="en-US" sz="1600" dirty="0">
                <a:solidFill>
                  <a:srgbClr val="FF0000"/>
                </a:solidFill>
                <a:latin typeface="微软雅黑" panose="020B0503020204020204" charset="-122"/>
                <a:ea typeface="微软雅黑" panose="020B0503020204020204" charset="-122"/>
              </a:rPr>
              <a:t>+</a:t>
            </a:r>
            <a:r>
              <a:rPr kumimoji="1" lang="en-US" altLang="zh-CN" sz="1600" dirty="0">
                <a:solidFill>
                  <a:srgbClr val="FF0000"/>
                </a:solidFill>
                <a:latin typeface="微软雅黑" panose="020B0503020204020204" charset="-122"/>
                <a:ea typeface="微软雅黑" panose="020B0503020204020204" charset="-122"/>
              </a:rPr>
              <a:t>60μV rejection threshold</a:t>
            </a:r>
            <a:endParaRPr kumimoji="1" lang="en-US" altLang="zh-CN" sz="1600" dirty="0">
              <a:solidFill>
                <a:srgbClr val="000000"/>
              </a:solidFill>
              <a:latin typeface="微软雅黑" panose="020B0503020204020204" charset="-122"/>
              <a:ea typeface="微软雅黑" panose="020B0503020204020204" charset="-122"/>
            </a:endParaRPr>
          </a:p>
          <a:p>
            <a:pPr marR="0">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rPr>
              <a:t>To apply more strict quality control on the consistency of our data, different rejection threshold should be adopted for different sessions, and standardizing transformation should be made on EEG sequences.</a:t>
            </a:r>
          </a:p>
          <a:p>
            <a:pPr marR="0">
              <a:lnSpc>
                <a:spcPct val="150000"/>
              </a:lnSpc>
              <a:buFont typeface="Wingdings" panose="05000000000000000000" charset="0"/>
              <a:buChar char="Ø"/>
            </a:pPr>
            <a:r>
              <a:rPr kumimoji="1" lang="en-US" altLang="zh-CN" sz="1600" dirty="0">
                <a:solidFill>
                  <a:srgbClr val="000000"/>
                </a:solidFill>
                <a:latin typeface="微软雅黑" panose="020B0503020204020204" charset="-122"/>
                <a:ea typeface="微软雅黑" panose="020B0503020204020204" charset="-122"/>
              </a:rPr>
              <a:t>Suitable solutions design for fast EEG pre-processing should consider:</a:t>
            </a:r>
            <a:endParaRPr kumimoji="1" lang="en-US" sz="1600" dirty="0">
              <a:solidFill>
                <a:srgbClr val="000000"/>
              </a:solidFill>
              <a:latin typeface="微软雅黑" panose="020B0503020204020204" charset="-122"/>
              <a:ea typeface="微软雅黑" panose="020B0503020204020204" charset="-122"/>
            </a:endParaRPr>
          </a:p>
          <a:p>
            <a:pPr lvl="1">
              <a:lnSpc>
                <a:spcPct val="150000"/>
              </a:lnSpc>
              <a:buFont typeface="Wingdings" panose="05000000000000000000" charset="0"/>
              <a:buChar char="Ø"/>
            </a:pPr>
            <a:r>
              <a:rPr kumimoji="1" lang="en-US" altLang="zh-CN" sz="1400" b="0" dirty="0">
                <a:solidFill>
                  <a:srgbClr val="000000"/>
                </a:solidFill>
                <a:latin typeface="微软雅黑" panose="020B0503020204020204" charset="-122"/>
                <a:ea typeface="微软雅黑" panose="020B0503020204020204" charset="-122"/>
              </a:rPr>
              <a:t>Metrics of EEG data distribution, such as expectation, variance, higher-order moments, convolutional features, nonlinear features, local features, etc.</a:t>
            </a:r>
            <a:endParaRPr kumimoji="1" lang="en-US" sz="1400" b="0" dirty="0">
              <a:solidFill>
                <a:srgbClr val="000000"/>
              </a:solidFill>
              <a:latin typeface="微软雅黑" panose="020B0503020204020204" charset="-122"/>
              <a:ea typeface="微软雅黑" panose="020B0503020204020204" charset="-122"/>
            </a:endParaRPr>
          </a:p>
          <a:p>
            <a:pPr lvl="1">
              <a:lnSpc>
                <a:spcPct val="150000"/>
              </a:lnSpc>
              <a:buFont typeface="Wingdings" panose="05000000000000000000" charset="0"/>
              <a:buChar char="Ø"/>
            </a:pPr>
            <a:r>
              <a:rPr kumimoji="1" lang="en-US" altLang="zh-CN" sz="1400" b="0" dirty="0">
                <a:solidFill>
                  <a:srgbClr val="000000"/>
                </a:solidFill>
                <a:latin typeface="微软雅黑" panose="020B0503020204020204" charset="-122"/>
                <a:ea typeface="微软雅黑" panose="020B0503020204020204" charset="-122"/>
              </a:rPr>
              <a:t>Design of special mathematical transform that guarantees same distribution for all transformed data</a:t>
            </a:r>
            <a:endParaRPr kumimoji="1" lang="en-US" sz="1400" b="0" dirty="0">
              <a:solidFill>
                <a:srgbClr val="000000"/>
              </a:solidFill>
              <a:latin typeface="微软雅黑" panose="020B0503020204020204" charset="-122"/>
              <a:ea typeface="微软雅黑" panose="020B0503020204020204" charset="-122"/>
            </a:endParaRPr>
          </a:p>
          <a:p>
            <a:pPr lvl="1">
              <a:lnSpc>
                <a:spcPct val="150000"/>
              </a:lnSpc>
              <a:buFont typeface="Wingdings" panose="05000000000000000000" charset="0"/>
              <a:buChar char="Ø"/>
            </a:pPr>
            <a:r>
              <a:rPr kumimoji="1" lang="en-US" sz="1400" b="0" dirty="0">
                <a:solidFill>
                  <a:srgbClr val="000000"/>
                </a:solidFill>
                <a:latin typeface="微软雅黑" panose="020B0503020204020204" charset="-122"/>
                <a:ea typeface="微软雅黑" panose="020B0503020204020204" charset="-122"/>
              </a:rPr>
              <a:t>Evaluation and validation of the transform method</a:t>
            </a:r>
          </a:p>
        </p:txBody>
      </p:sp>
    </p:spTree>
    <p:extLst>
      <p:ext uri="{BB962C8B-B14F-4D97-AF65-F5344CB8AC3E}">
        <p14:creationId xmlns:p14="http://schemas.microsoft.com/office/powerpoint/2010/main" val="2206829224"/>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188913"/>
            <a:ext cx="7416800" cy="936625"/>
          </a:xfrm>
        </p:spPr>
        <p:txBody>
          <a:bodyPr/>
          <a:lstStyle/>
          <a:p>
            <a:r>
              <a:rPr lang="en-US" altLang="zh-CN" dirty="0">
                <a:latin typeface="微软雅黑" panose="020B0503020204020204" charset="-122"/>
                <a:ea typeface="微软雅黑" panose="020B0503020204020204" charset="-122"/>
              </a:rPr>
              <a:t>Discussion</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48</a:t>
            </a:fld>
            <a:endParaRPr lang="en-US" altLang="zh-CN" dirty="0">
              <a:solidFill>
                <a:srgbClr val="000000"/>
              </a:solidFill>
            </a:endParaRPr>
          </a:p>
        </p:txBody>
      </p:sp>
      <p:sp>
        <p:nvSpPr>
          <p:cNvPr id="6" name="内容占位符 2"/>
          <p:cNvSpPr>
            <a:spLocks noGrp="1"/>
          </p:cNvSpPr>
          <p:nvPr/>
        </p:nvSpPr>
        <p:spPr>
          <a:xfrm>
            <a:off x="467544" y="2132856"/>
            <a:ext cx="4752528" cy="4277023"/>
          </a:xfrm>
          <a:prstGeom prst="rect">
            <a:avLst/>
          </a:prstGeom>
          <a:noFill/>
          <a:ln w="9525">
            <a:noFill/>
            <a:miter lim="800000"/>
          </a:ln>
          <a:effectLst/>
        </p:spPr>
        <p:txBody>
          <a:bodyPr vert="horz" wrap="square" lIns="91440" tIns="45720" rIns="91440" bIns="45720" numCol="1" anchor="t" anchorCtr="0" compatLnSpc="1"/>
          <a:lstStyle>
            <a:lvl1pPr marL="469900" indent="-469900" algn="l" rtl="0" fontAlgn="base">
              <a:lnSpc>
                <a:spcPct val="120000"/>
              </a:lnSpc>
              <a:spcBef>
                <a:spcPct val="20000"/>
              </a:spcBef>
              <a:spcAft>
                <a:spcPct val="20000"/>
              </a:spcAft>
              <a:buClr>
                <a:schemeClr val="accent2"/>
              </a:buClr>
              <a:buFont typeface="Wingdings" panose="05000000000000000000" pitchFamily="2" charset="2"/>
              <a:buChar char="Ø"/>
              <a:defRPr sz="2600" b="1">
                <a:solidFill>
                  <a:srgbClr val="003399"/>
                </a:solidFill>
                <a:latin typeface="+mn-lt"/>
                <a:ea typeface="+mn-ea"/>
                <a:cs typeface="+mn-cs"/>
              </a:defRPr>
            </a:lvl1pPr>
            <a:lvl2pPr marL="908050" indent="-436880" algn="l" rtl="0" fontAlgn="base">
              <a:spcBef>
                <a:spcPct val="20000"/>
              </a:spcBef>
              <a:spcAft>
                <a:spcPct val="0"/>
              </a:spcAft>
              <a:buClr>
                <a:schemeClr val="accent2"/>
              </a:buClr>
              <a:buSzPct val="80000"/>
              <a:buFont typeface="Wingdings" panose="05000000000000000000" pitchFamily="2" charset="2"/>
              <a:buChar char="u"/>
              <a:defRPr sz="2400" b="1">
                <a:solidFill>
                  <a:schemeClr val="tx1"/>
                </a:solidFill>
                <a:latin typeface="+mn-lt"/>
                <a:ea typeface="楷体_GB2312" pitchFamily="49" charset="-122"/>
              </a:defRPr>
            </a:lvl2pPr>
            <a:lvl3pPr marL="1304925" indent="-395605" algn="l" rtl="0" fontAlgn="base">
              <a:spcBef>
                <a:spcPct val="20000"/>
              </a:spcBef>
              <a:spcAft>
                <a:spcPct val="0"/>
              </a:spcAft>
              <a:buClr>
                <a:schemeClr val="accent2"/>
              </a:buClr>
              <a:buSzPct val="80000"/>
              <a:buFont typeface="Wingdings" panose="05000000000000000000" pitchFamily="2" charset="2"/>
              <a:buChar char="l"/>
              <a:defRPr sz="2300">
                <a:solidFill>
                  <a:schemeClr val="tx1"/>
                </a:solidFill>
                <a:latin typeface="+mn-lt"/>
                <a:ea typeface="宋体" panose="02010600030101010101" pitchFamily="2" charset="-122"/>
              </a:defRPr>
            </a:lvl3pPr>
            <a:lvl4pPr marL="1694180" indent="-387350" algn="l" rtl="0" fontAlgn="base">
              <a:spcBef>
                <a:spcPct val="20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4pPr>
            <a:lvl5pPr marL="20942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5pPr>
            <a:lvl6pPr marL="25514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6pPr>
            <a:lvl7pPr marL="30086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7pPr>
            <a:lvl8pPr marL="34658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8pPr>
            <a:lvl9pPr marL="39230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9pPr>
          </a:lstStyle>
          <a:p>
            <a:pPr>
              <a:lnSpc>
                <a:spcPct val="150000"/>
              </a:lnSpc>
              <a:buFont typeface="Wingdings" panose="05000000000000000000" charset="0"/>
              <a:buChar char="Ø"/>
            </a:pPr>
            <a:r>
              <a:rPr kumimoji="1" lang="en-US" altLang="zh-CN" sz="1200" b="0" dirty="0">
                <a:solidFill>
                  <a:srgbClr val="000000"/>
                </a:solidFill>
                <a:latin typeface="微软雅黑" panose="020B0503020204020204" charset="-122"/>
                <a:ea typeface="微软雅黑" panose="020B0503020204020204" charset="-122"/>
              </a:rPr>
              <a:t>The preprocessing of EEG can remove noise and artifacts in EEG data and greatly improve data quality. However, for data sets with a high degree of sample diversity, data standardization is also the key to data analysis, classification and data mining</a:t>
            </a:r>
          </a:p>
          <a:p>
            <a:pPr>
              <a:lnSpc>
                <a:spcPct val="150000"/>
              </a:lnSpc>
              <a:buFont typeface="Wingdings" panose="05000000000000000000" charset="0"/>
              <a:buChar char="Ø"/>
            </a:pPr>
            <a:r>
              <a:rPr kumimoji="1" lang="en-US" altLang="zh-CN" sz="1200" b="0" dirty="0">
                <a:solidFill>
                  <a:srgbClr val="000000"/>
                </a:solidFill>
                <a:latin typeface="微软雅黑" panose="020B0503020204020204" charset="-122"/>
                <a:ea typeface="微软雅黑" panose="020B0503020204020204" charset="-122"/>
              </a:rPr>
              <a:t>Taking MRI image processing as an example, the standardization of data processing and quality control procedures include orientation adjustment, registration and other necessary preprocessing, and then the brain image data of different subjects are mapped to a standard space, such as the MNI template (Montreal Neurological Institute Template) )</a:t>
            </a:r>
          </a:p>
          <a:p>
            <a:pPr>
              <a:lnSpc>
                <a:spcPct val="150000"/>
              </a:lnSpc>
              <a:buFont typeface="Wingdings" panose="05000000000000000000" charset="0"/>
              <a:buChar char="Ø"/>
            </a:pPr>
            <a:r>
              <a:rPr kumimoji="1" lang="en-US" altLang="zh-CN" sz="1200" b="0" dirty="0">
                <a:solidFill>
                  <a:srgbClr val="000000"/>
                </a:solidFill>
                <a:latin typeface="微软雅黑" panose="020B0503020204020204" charset="-122"/>
                <a:ea typeface="微软雅黑" panose="020B0503020204020204" charset="-122"/>
              </a:rPr>
              <a:t>But for EEG data, there is still a lack of a unified preprocessing process</a:t>
            </a:r>
            <a:endParaRPr kumimoji="1" lang="zh-CN" altLang="en-US" sz="1200" b="0" dirty="0">
              <a:solidFill>
                <a:srgbClr val="FF0000"/>
              </a:solidFill>
              <a:latin typeface="微软雅黑" panose="020B0503020204020204" charset="-122"/>
              <a:ea typeface="微软雅黑" panose="020B0503020204020204" charset="-122"/>
              <a:sym typeface="+mn-ea"/>
            </a:endParaRPr>
          </a:p>
        </p:txBody>
      </p:sp>
      <p:pic>
        <p:nvPicPr>
          <p:cNvPr id="5122" name="Picture 2" descr="See the source image">
            <a:extLst>
              <a:ext uri="{FF2B5EF4-FFF2-40B4-BE49-F238E27FC236}">
                <a16:creationId xmlns:a16="http://schemas.microsoft.com/office/drawing/2014/main" id="{E7FC9ED6-8EC8-4402-A3A9-E74893D7DD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4947" y="2375829"/>
            <a:ext cx="3439418" cy="316403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8F9526E-C685-4434-8B9E-2E4831D99B53}"/>
              </a:ext>
            </a:extLst>
          </p:cNvPr>
          <p:cNvSpPr txBox="1"/>
          <p:nvPr/>
        </p:nvSpPr>
        <p:spPr>
          <a:xfrm>
            <a:off x="683568" y="1313480"/>
            <a:ext cx="8136582" cy="458908"/>
          </a:xfrm>
          <a:prstGeom prst="rect">
            <a:avLst/>
          </a:prstGeom>
          <a:noFill/>
        </p:spPr>
        <p:txBody>
          <a:bodyPr wrap="square">
            <a:spAutoFit/>
          </a:bodyPr>
          <a:lstStyle/>
          <a:p>
            <a:pPr algn="ctr" fontAlgn="base">
              <a:lnSpc>
                <a:spcPct val="150000"/>
              </a:lnSpc>
              <a:spcBef>
                <a:spcPct val="20000"/>
              </a:spcBef>
              <a:spcAft>
                <a:spcPct val="20000"/>
              </a:spcAft>
              <a:buClr>
                <a:schemeClr val="accent2"/>
              </a:buClr>
            </a:pPr>
            <a:r>
              <a:rPr lang="en-US" altLang="zh-CN" b="1" dirty="0">
                <a:solidFill>
                  <a:srgbClr val="003399"/>
                </a:solidFill>
                <a:latin typeface="微软雅黑" panose="020B0503020204020204" charset="-122"/>
                <a:ea typeface="微软雅黑" panose="020B0503020204020204" charset="-122"/>
                <a:sym typeface="+mn-ea"/>
              </a:rPr>
              <a:t>Standardizing EEG data: ideas inspired by MRI registration</a:t>
            </a:r>
          </a:p>
        </p:txBody>
      </p:sp>
    </p:spTree>
    <p:extLst>
      <p:ext uri="{BB962C8B-B14F-4D97-AF65-F5344CB8AC3E}">
        <p14:creationId xmlns:p14="http://schemas.microsoft.com/office/powerpoint/2010/main" val="783392869"/>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Discussion</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49</a:t>
            </a:fld>
            <a:endParaRPr lang="en-US" altLang="zh-CN" dirty="0">
              <a:solidFill>
                <a:srgbClr val="000000"/>
              </a:solidFill>
            </a:endParaRPr>
          </a:p>
        </p:txBody>
      </p:sp>
      <p:sp>
        <p:nvSpPr>
          <p:cNvPr id="6" name="内容占位符 2"/>
          <p:cNvSpPr>
            <a:spLocks noGrp="1"/>
          </p:cNvSpPr>
          <p:nvPr/>
        </p:nvSpPr>
        <p:spPr>
          <a:xfrm>
            <a:off x="569595" y="1369695"/>
            <a:ext cx="8004810" cy="4251960"/>
          </a:xfrm>
          <a:prstGeom prst="rect">
            <a:avLst/>
          </a:prstGeom>
          <a:noFill/>
          <a:ln w="9525">
            <a:noFill/>
            <a:miter lim="800000"/>
          </a:ln>
          <a:effectLst/>
        </p:spPr>
        <p:txBody>
          <a:bodyPr vert="horz" wrap="square" lIns="91440" tIns="45720" rIns="91440" bIns="45720" numCol="1" anchor="t" anchorCtr="0" compatLnSpc="1"/>
          <a:lstStyle>
            <a:lvl1pPr marL="469900" indent="-469900" algn="l" rtl="0" fontAlgn="base">
              <a:lnSpc>
                <a:spcPct val="120000"/>
              </a:lnSpc>
              <a:spcBef>
                <a:spcPct val="20000"/>
              </a:spcBef>
              <a:spcAft>
                <a:spcPct val="20000"/>
              </a:spcAft>
              <a:buClr>
                <a:schemeClr val="accent2"/>
              </a:buClr>
              <a:buFont typeface="Wingdings" panose="05000000000000000000" pitchFamily="2" charset="2"/>
              <a:buChar char="Ø"/>
              <a:defRPr sz="2600" b="1">
                <a:solidFill>
                  <a:srgbClr val="003399"/>
                </a:solidFill>
                <a:latin typeface="+mn-lt"/>
                <a:ea typeface="+mn-ea"/>
                <a:cs typeface="+mn-cs"/>
              </a:defRPr>
            </a:lvl1pPr>
            <a:lvl2pPr marL="908050" indent="-436880" algn="l" rtl="0" fontAlgn="base">
              <a:spcBef>
                <a:spcPct val="20000"/>
              </a:spcBef>
              <a:spcAft>
                <a:spcPct val="0"/>
              </a:spcAft>
              <a:buClr>
                <a:schemeClr val="accent2"/>
              </a:buClr>
              <a:buSzPct val="80000"/>
              <a:buFont typeface="Wingdings" panose="05000000000000000000" pitchFamily="2" charset="2"/>
              <a:buChar char="u"/>
              <a:defRPr sz="2400" b="1">
                <a:solidFill>
                  <a:schemeClr val="tx1"/>
                </a:solidFill>
                <a:latin typeface="+mn-lt"/>
                <a:ea typeface="楷体_GB2312" pitchFamily="49" charset="-122"/>
              </a:defRPr>
            </a:lvl2pPr>
            <a:lvl3pPr marL="1304925" indent="-395605" algn="l" rtl="0" fontAlgn="base">
              <a:spcBef>
                <a:spcPct val="20000"/>
              </a:spcBef>
              <a:spcAft>
                <a:spcPct val="0"/>
              </a:spcAft>
              <a:buClr>
                <a:schemeClr val="accent2"/>
              </a:buClr>
              <a:buSzPct val="80000"/>
              <a:buFont typeface="Wingdings" panose="05000000000000000000" pitchFamily="2" charset="2"/>
              <a:buChar char="l"/>
              <a:defRPr sz="2300">
                <a:solidFill>
                  <a:schemeClr val="tx1"/>
                </a:solidFill>
                <a:latin typeface="+mn-lt"/>
                <a:ea typeface="宋体" panose="02010600030101010101" pitchFamily="2" charset="-122"/>
              </a:defRPr>
            </a:lvl3pPr>
            <a:lvl4pPr marL="1694180" indent="-387350" algn="l" rtl="0" fontAlgn="base">
              <a:spcBef>
                <a:spcPct val="20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4pPr>
            <a:lvl5pPr marL="20942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5pPr>
            <a:lvl6pPr marL="25514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6pPr>
            <a:lvl7pPr marL="30086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7pPr>
            <a:lvl8pPr marL="34658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8pPr>
            <a:lvl9pPr marL="3923030" indent="-398780" algn="l" rtl="0" fontAlgn="base">
              <a:spcBef>
                <a:spcPct val="25000"/>
              </a:spcBef>
              <a:spcAft>
                <a:spcPct val="0"/>
              </a:spcAft>
              <a:buClr>
                <a:schemeClr val="accent2"/>
              </a:buClr>
              <a:buFont typeface="Wingdings" panose="05000000000000000000" pitchFamily="2" charset="2"/>
              <a:buChar char="Ø"/>
              <a:defRPr sz="2000">
                <a:solidFill>
                  <a:schemeClr val="tx1"/>
                </a:solidFill>
                <a:latin typeface="+mn-lt"/>
                <a:ea typeface="宋体" panose="02010600030101010101" pitchFamily="2" charset="-122"/>
              </a:defRPr>
            </a:lvl9pPr>
          </a:lstStyle>
          <a:p>
            <a:pPr marL="0" indent="0" algn="ctr">
              <a:lnSpc>
                <a:spcPct val="150000"/>
              </a:lnSpc>
              <a:buFont typeface="Wingdings" panose="05000000000000000000" charset="0"/>
              <a:buNone/>
            </a:pPr>
            <a:r>
              <a:rPr lang="en-US" altLang="zh-CN" sz="1800" dirty="0">
                <a:latin typeface="微软雅黑" panose="020B0503020204020204" charset="-122"/>
                <a:ea typeface="微软雅黑" panose="020B0503020204020204" charset="-122"/>
                <a:sym typeface="+mn-ea"/>
              </a:rPr>
              <a:t>Potential application in integrated attentional level detection</a:t>
            </a:r>
          </a:p>
          <a:p>
            <a:pPr>
              <a:lnSpc>
                <a:spcPct val="150000"/>
              </a:lnSpc>
            </a:pPr>
            <a:r>
              <a:rPr kumimoji="1" lang="en-US" altLang="zh-CN" sz="1600" dirty="0">
                <a:solidFill>
                  <a:srgbClr val="000000"/>
                </a:solidFill>
                <a:latin typeface="微软雅黑" panose="020B0503020204020204" charset="-122"/>
                <a:ea typeface="微软雅黑" panose="020B0503020204020204" charset="-122"/>
              </a:rPr>
              <a:t>Some methods for attentional level detection may be used under limited conditions, thus can be applied as supplements to EEG detection.</a:t>
            </a:r>
          </a:p>
          <a:p>
            <a:pPr>
              <a:lnSpc>
                <a:spcPct val="150000"/>
              </a:lnSpc>
            </a:pPr>
            <a:r>
              <a:rPr kumimoji="1" lang="en-US" altLang="zh-CN" sz="1600" dirty="0">
                <a:solidFill>
                  <a:srgbClr val="000000"/>
                </a:solidFill>
                <a:latin typeface="微软雅黑" panose="020B0503020204020204" charset="-122"/>
                <a:ea typeface="微软雅黑" panose="020B0503020204020204" charset="-122"/>
                <a:sym typeface="+mn-ea"/>
              </a:rPr>
              <a:t>E.g. Monitor the driver’s attentional level based on eye-movements</a:t>
            </a:r>
            <a:endParaRPr kumimoji="1" lang="zh-CN" altLang="en-US" sz="1600" dirty="0">
              <a:solidFill>
                <a:srgbClr val="000000"/>
              </a:solidFill>
              <a:latin typeface="微软雅黑" panose="020B0503020204020204" charset="-122"/>
              <a:ea typeface="微软雅黑" panose="020B0503020204020204" charset="-122"/>
              <a:sym typeface="+mn-ea"/>
            </a:endParaRPr>
          </a:p>
          <a:p>
            <a:pPr algn="l">
              <a:lnSpc>
                <a:spcPct val="150000"/>
              </a:lnSpc>
              <a:buFont typeface="Wingdings" panose="05000000000000000000" charset="0"/>
              <a:buChar char="Ø"/>
            </a:pPr>
            <a:endParaRPr kumimoji="1" lang="zh-CN" altLang="en-US" sz="1600" dirty="0">
              <a:solidFill>
                <a:srgbClr val="FF0000"/>
              </a:solidFill>
              <a:latin typeface="微软雅黑" panose="020B0503020204020204" charset="-122"/>
              <a:ea typeface="微软雅黑" panose="020B0503020204020204" charset="-122"/>
              <a:sym typeface="+mn-ea"/>
            </a:endParaRPr>
          </a:p>
        </p:txBody>
      </p:sp>
      <p:pic>
        <p:nvPicPr>
          <p:cNvPr id="7170" name="Picture 2" descr="See the source image">
            <a:extLst>
              <a:ext uri="{FF2B5EF4-FFF2-40B4-BE49-F238E27FC236}">
                <a16:creationId xmlns:a16="http://schemas.microsoft.com/office/drawing/2014/main" id="{B8BE2795-0840-4162-B246-E0F92200C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145" y="3710354"/>
            <a:ext cx="4511220" cy="177795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7350CBF-98B5-417F-83FC-8935EBAC9E11}"/>
              </a:ext>
            </a:extLst>
          </p:cNvPr>
          <p:cNvSpPr txBox="1"/>
          <p:nvPr/>
        </p:nvSpPr>
        <p:spPr>
          <a:xfrm>
            <a:off x="2415927" y="5547738"/>
            <a:ext cx="6228184"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Implementation of attentional level detection on mobile devices</a:t>
            </a:r>
          </a:p>
          <a:p>
            <a:pPr marL="285750" indent="-285750">
              <a:buFont typeface="Arial" panose="020B0604020202020204" pitchFamily="34" charset="0"/>
              <a:buChar char="•"/>
            </a:pP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Improve the reliability using multi-channel detection methods</a:t>
            </a:r>
            <a:endParaRPr lang="en-US" sz="1600" b="1" dirty="0"/>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Background</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5</a:t>
            </a:fld>
            <a:endParaRPr lang="en-US" altLang="zh-CN" dirty="0">
              <a:solidFill>
                <a:srgbClr val="000000"/>
              </a:solidFill>
            </a:endParaRPr>
          </a:p>
        </p:txBody>
      </p:sp>
      <p:graphicFrame>
        <p:nvGraphicFramePr>
          <p:cNvPr id="7" name="表格 6"/>
          <p:cNvGraphicFramePr/>
          <p:nvPr>
            <p:custDataLst>
              <p:tags r:id="rId1"/>
            </p:custDataLst>
            <p:extLst>
              <p:ext uri="{D42A27DB-BD31-4B8C-83A1-F6EECF244321}">
                <p14:modId xmlns:p14="http://schemas.microsoft.com/office/powerpoint/2010/main" val="4136784393"/>
              </p:ext>
            </p:extLst>
          </p:nvPr>
        </p:nvGraphicFramePr>
        <p:xfrm>
          <a:off x="35496" y="1320302"/>
          <a:ext cx="9073008" cy="5376350"/>
        </p:xfrm>
        <a:graphic>
          <a:graphicData uri="http://schemas.openxmlformats.org/drawingml/2006/table">
            <a:tbl>
              <a:tblPr firstRow="1" bandRow="1">
                <a:tableStyleId>{35758FB7-9AC5-4552-8A53-C91805E547FA}</a:tableStyleId>
              </a:tblPr>
              <a:tblGrid>
                <a:gridCol w="1008112">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795426">
                  <a:extLst>
                    <a:ext uri="{9D8B030D-6E8A-4147-A177-3AD203B41FA5}">
                      <a16:colId xmlns:a16="http://schemas.microsoft.com/office/drawing/2014/main" val="20002"/>
                    </a:ext>
                  </a:extLst>
                </a:gridCol>
                <a:gridCol w="1468714">
                  <a:extLst>
                    <a:ext uri="{9D8B030D-6E8A-4147-A177-3AD203B41FA5}">
                      <a16:colId xmlns:a16="http://schemas.microsoft.com/office/drawing/2014/main" val="20003"/>
                    </a:ext>
                  </a:extLst>
                </a:gridCol>
                <a:gridCol w="1068248">
                  <a:extLst>
                    <a:ext uri="{9D8B030D-6E8A-4147-A177-3AD203B41FA5}">
                      <a16:colId xmlns:a16="http://schemas.microsoft.com/office/drawing/2014/main" val="20004"/>
                    </a:ext>
                  </a:extLst>
                </a:gridCol>
                <a:gridCol w="891435">
                  <a:extLst>
                    <a:ext uri="{9D8B030D-6E8A-4147-A177-3AD203B41FA5}">
                      <a16:colId xmlns:a16="http://schemas.microsoft.com/office/drawing/2014/main" val="20005"/>
                    </a:ext>
                  </a:extLst>
                </a:gridCol>
                <a:gridCol w="1337153">
                  <a:extLst>
                    <a:ext uri="{9D8B030D-6E8A-4147-A177-3AD203B41FA5}">
                      <a16:colId xmlns:a16="http://schemas.microsoft.com/office/drawing/2014/main" val="20006"/>
                    </a:ext>
                  </a:extLst>
                </a:gridCol>
                <a:gridCol w="891435">
                  <a:extLst>
                    <a:ext uri="{9D8B030D-6E8A-4147-A177-3AD203B41FA5}">
                      <a16:colId xmlns:a16="http://schemas.microsoft.com/office/drawing/2014/main" val="20007"/>
                    </a:ext>
                  </a:extLst>
                </a:gridCol>
                <a:gridCol w="604373">
                  <a:extLst>
                    <a:ext uri="{9D8B030D-6E8A-4147-A177-3AD203B41FA5}">
                      <a16:colId xmlns:a16="http://schemas.microsoft.com/office/drawing/2014/main" val="20008"/>
                    </a:ext>
                  </a:extLst>
                </a:gridCol>
              </a:tblGrid>
              <a:tr h="430196">
                <a:tc>
                  <a:txBody>
                    <a:bodyPr/>
                    <a:lstStyle/>
                    <a:p>
                      <a:pPr indent="0" algn="ctr">
                        <a:buNone/>
                      </a:pPr>
                      <a:r>
                        <a:rPr lang="en-US" altLang="en-US" sz="1000" dirty="0"/>
                        <a:t>Study</a:t>
                      </a:r>
                    </a:p>
                  </a:txBody>
                  <a:tcPr marL="68580" marR="68580" marT="0" marB="0" anchor="ctr">
                    <a:solidFill>
                      <a:srgbClr val="002060"/>
                    </a:solidFill>
                  </a:tcPr>
                </a:tc>
                <a:tc>
                  <a:txBody>
                    <a:bodyPr/>
                    <a:lstStyle/>
                    <a:p>
                      <a:pPr indent="0" algn="ctr">
                        <a:buNone/>
                      </a:pPr>
                      <a:r>
                        <a:rPr lang="en-US" altLang="en-US" sz="1000" dirty="0"/>
                        <a:t>Application background</a:t>
                      </a:r>
                    </a:p>
                  </a:txBody>
                  <a:tcPr marL="68580" marR="68580" marT="0" marB="0" anchor="ctr">
                    <a:solidFill>
                      <a:srgbClr val="002060"/>
                    </a:solidFill>
                  </a:tcPr>
                </a:tc>
                <a:tc>
                  <a:txBody>
                    <a:bodyPr/>
                    <a:lstStyle/>
                    <a:p>
                      <a:pPr indent="0" algn="ctr">
                        <a:buNone/>
                      </a:pPr>
                      <a:r>
                        <a:rPr lang="en-US" altLang="en-US" sz="1000" dirty="0"/>
                        <a:t>EEG channels</a:t>
                      </a:r>
                    </a:p>
                  </a:txBody>
                  <a:tcPr marL="68580" marR="68580" marT="0" marB="0" anchor="ctr">
                    <a:solidFill>
                      <a:srgbClr val="002060"/>
                    </a:solidFill>
                  </a:tcPr>
                </a:tc>
                <a:tc>
                  <a:txBody>
                    <a:bodyPr/>
                    <a:lstStyle/>
                    <a:p>
                      <a:pPr indent="0" algn="ctr">
                        <a:buNone/>
                      </a:pPr>
                      <a:r>
                        <a:rPr lang="en-US" altLang="en-US" sz="1000" dirty="0"/>
                        <a:t>preprocessing</a:t>
                      </a:r>
                    </a:p>
                  </a:txBody>
                  <a:tcPr marL="68580" marR="68580" marT="0" marB="0" anchor="ctr">
                    <a:solidFill>
                      <a:srgbClr val="002060"/>
                    </a:solidFill>
                  </a:tcPr>
                </a:tc>
                <a:tc>
                  <a:txBody>
                    <a:bodyPr/>
                    <a:lstStyle/>
                    <a:p>
                      <a:pPr indent="0" algn="ctr">
                        <a:buNone/>
                      </a:pPr>
                      <a:r>
                        <a:rPr lang="en-US" altLang="en-US" sz="1000" dirty="0"/>
                        <a:t>Feature extracted</a:t>
                      </a:r>
                    </a:p>
                  </a:txBody>
                  <a:tcPr marL="68580" marR="68580" marT="0" marB="0" anchor="ctr">
                    <a:solidFill>
                      <a:srgbClr val="002060"/>
                    </a:solidFill>
                  </a:tcPr>
                </a:tc>
                <a:tc>
                  <a:txBody>
                    <a:bodyPr/>
                    <a:lstStyle/>
                    <a:p>
                      <a:pPr indent="0" algn="ctr">
                        <a:buNone/>
                      </a:pPr>
                      <a:r>
                        <a:rPr lang="en-US" altLang="en-US" sz="1000" dirty="0"/>
                        <a:t>classifier</a:t>
                      </a:r>
                    </a:p>
                  </a:txBody>
                  <a:tcPr marL="68580" marR="68580" marT="0" marB="0" anchor="ctr">
                    <a:solidFill>
                      <a:srgbClr val="002060"/>
                    </a:solidFill>
                  </a:tcPr>
                </a:tc>
                <a:tc>
                  <a:txBody>
                    <a:bodyPr/>
                    <a:lstStyle/>
                    <a:p>
                      <a:pPr indent="0" algn="ctr">
                        <a:buNone/>
                      </a:pPr>
                      <a:r>
                        <a:rPr lang="en-US" altLang="en-US" sz="1000" dirty="0"/>
                        <a:t>Offline/Online</a:t>
                      </a:r>
                    </a:p>
                  </a:txBody>
                  <a:tcPr marL="68580" marR="68580" marT="0" marB="0" anchor="ctr">
                    <a:solidFill>
                      <a:srgbClr val="002060"/>
                    </a:solidFill>
                  </a:tcPr>
                </a:tc>
                <a:tc>
                  <a:txBody>
                    <a:bodyPr/>
                    <a:lstStyle/>
                    <a:p>
                      <a:pPr indent="0" algn="ctr">
                        <a:buNone/>
                      </a:pPr>
                      <a:r>
                        <a:rPr lang="en-US" altLang="zh-CN" sz="1000" dirty="0"/>
                        <a:t>fps</a:t>
                      </a:r>
                      <a:endParaRPr lang="en-US" altLang="en-US" sz="1000" dirty="0"/>
                    </a:p>
                  </a:txBody>
                  <a:tcPr marL="68580" marR="68580" marT="0" marB="0" anchor="ctr">
                    <a:solidFill>
                      <a:srgbClr val="002060"/>
                    </a:solidFill>
                  </a:tcPr>
                </a:tc>
                <a:tc>
                  <a:txBody>
                    <a:bodyPr/>
                    <a:lstStyle/>
                    <a:p>
                      <a:pPr indent="0" algn="ctr">
                        <a:buNone/>
                      </a:pPr>
                      <a:r>
                        <a:rPr lang="en-US" altLang="zh-CN" sz="1000" dirty="0"/>
                        <a:t>acc</a:t>
                      </a:r>
                      <a:endParaRPr lang="en-US" altLang="en-US" sz="1000" dirty="0"/>
                    </a:p>
                  </a:txBody>
                  <a:tcPr marL="68580" marR="68580" marT="0" marB="0" anchor="ctr">
                    <a:solidFill>
                      <a:srgbClr val="002060"/>
                    </a:solidFill>
                  </a:tcPr>
                </a:tc>
                <a:extLst>
                  <a:ext uri="{0D108BD9-81ED-4DB2-BD59-A6C34878D82A}">
                    <a16:rowId xmlns:a16="http://schemas.microsoft.com/office/drawing/2014/main" val="10000"/>
                  </a:ext>
                </a:extLst>
              </a:tr>
              <a:tr h="358184">
                <a:tc>
                  <a:txBody>
                    <a:bodyPr/>
                    <a:lstStyle/>
                    <a:p>
                      <a:pPr indent="0" algn="ctr">
                        <a:buNone/>
                      </a:pPr>
                      <a:r>
                        <a:rPr lang="en-US" sz="1000" dirty="0"/>
                        <a:t>Huan Wu,</a:t>
                      </a:r>
                    </a:p>
                    <a:p>
                      <a:pPr indent="0" algn="ctr">
                        <a:buNone/>
                      </a:pPr>
                      <a:r>
                        <a:rPr lang="en-US" sz="1000" dirty="0"/>
                        <a:t>2020</a:t>
                      </a:r>
                      <a:endParaRPr lang="en-US" altLang="en-US" sz="1000" dirty="0"/>
                    </a:p>
                  </a:txBody>
                  <a:tcPr marL="68580" marR="68580" marT="0" marB="0" anchor="ctr"/>
                </a:tc>
                <a:tc>
                  <a:txBody>
                    <a:bodyPr/>
                    <a:lstStyle/>
                    <a:p>
                      <a:pPr indent="0" algn="ctr">
                        <a:buNone/>
                      </a:pPr>
                      <a:r>
                        <a:rPr lang="en-US" altLang="en-US" sz="1000" dirty="0"/>
                        <a:t>-</a:t>
                      </a:r>
                    </a:p>
                  </a:txBody>
                  <a:tcPr marL="68580" marR="68580" marT="0" marB="0" anchor="ctr"/>
                </a:tc>
                <a:tc>
                  <a:txBody>
                    <a:bodyPr/>
                    <a:lstStyle/>
                    <a:p>
                      <a:pPr indent="0" algn="ctr">
                        <a:buNone/>
                      </a:pPr>
                      <a:r>
                        <a:rPr lang="en-US" sz="1000"/>
                        <a:t>4 </a:t>
                      </a:r>
                      <a:endParaRPr lang="en-US" altLang="en-US" sz="1000"/>
                    </a:p>
                  </a:txBody>
                  <a:tcPr marL="68580" marR="68580" marT="0" marB="0" anchor="ctr"/>
                </a:tc>
                <a:tc>
                  <a:txBody>
                    <a:bodyPr/>
                    <a:lstStyle/>
                    <a:p>
                      <a:pPr indent="0" algn="ctr">
                        <a:buNone/>
                      </a:pPr>
                      <a:r>
                        <a:rPr lang="en-US" altLang="en-US" sz="1000" dirty="0"/>
                        <a:t>Wavelet transform</a:t>
                      </a:r>
                    </a:p>
                  </a:txBody>
                  <a:tcPr marL="68580" marR="68580" marT="0" marB="0" anchor="ctr"/>
                </a:tc>
                <a:tc>
                  <a:txBody>
                    <a:bodyPr/>
                    <a:lstStyle/>
                    <a:p>
                      <a:pPr indent="0" algn="ctr">
                        <a:buNone/>
                      </a:pPr>
                      <a:r>
                        <a:rPr lang="en-US" sz="1000" dirty="0"/>
                        <a:t>β/θ, SE</a:t>
                      </a:r>
                      <a:endParaRPr lang="en-US" altLang="en-US" sz="1000" dirty="0"/>
                    </a:p>
                  </a:txBody>
                  <a:tcPr marL="68580" marR="68580" marT="0" marB="0" anchor="ctr"/>
                </a:tc>
                <a:tc>
                  <a:txBody>
                    <a:bodyPr/>
                    <a:lstStyle/>
                    <a:p>
                      <a:pPr indent="0" algn="ctr">
                        <a:buNone/>
                      </a:pPr>
                      <a:r>
                        <a:rPr lang="en-US" sz="1000"/>
                        <a:t>/</a:t>
                      </a:r>
                      <a:endParaRPr lang="en-US" altLang="en-US" sz="1000"/>
                    </a:p>
                  </a:txBody>
                  <a:tcPr marL="68580" marR="68580" marT="0" marB="0" anchor="ctr"/>
                </a:tc>
                <a:tc>
                  <a:txBody>
                    <a:bodyPr/>
                    <a:lstStyle/>
                    <a:p>
                      <a:pPr indent="0" algn="ctr">
                        <a:buNone/>
                      </a:pPr>
                      <a:r>
                        <a:rPr lang="en-US" altLang="en-US" sz="1000" dirty="0"/>
                        <a:t>Offline</a:t>
                      </a:r>
                    </a:p>
                  </a:txBody>
                  <a:tcPr marL="68580" marR="68580" marT="0" marB="0" anchor="ctr"/>
                </a:tc>
                <a:tc>
                  <a:txBody>
                    <a:bodyPr/>
                    <a:lstStyle/>
                    <a:p>
                      <a:pPr indent="0" algn="ctr">
                        <a:buNone/>
                      </a:pPr>
                      <a:r>
                        <a:rPr lang="en-US" sz="1000"/>
                        <a:t>NA</a:t>
                      </a:r>
                      <a:endParaRPr lang="en-US" altLang="en-US" sz="1000"/>
                    </a:p>
                  </a:txBody>
                  <a:tcPr marL="68580" marR="68580" marT="0" marB="0" anchor="ctr"/>
                </a:tc>
                <a:tc>
                  <a:txBody>
                    <a:bodyPr/>
                    <a:lstStyle/>
                    <a:p>
                      <a:pPr indent="0" algn="ctr">
                        <a:buNone/>
                      </a:pPr>
                      <a:r>
                        <a:rPr lang="en-US" sz="1000"/>
                        <a:t>/</a:t>
                      </a:r>
                      <a:endParaRPr lang="en-US" altLang="en-US" sz="1000"/>
                    </a:p>
                  </a:txBody>
                  <a:tcPr marL="68580" marR="68580" marT="0" marB="0" anchor="ctr"/>
                </a:tc>
                <a:extLst>
                  <a:ext uri="{0D108BD9-81ED-4DB2-BD59-A6C34878D82A}">
                    <a16:rowId xmlns:a16="http://schemas.microsoft.com/office/drawing/2014/main" val="10001"/>
                  </a:ext>
                </a:extLst>
              </a:tr>
              <a:tr h="624336">
                <a:tc>
                  <a:txBody>
                    <a:bodyPr/>
                    <a:lstStyle/>
                    <a:p>
                      <a:pPr indent="0" algn="ctr">
                        <a:buNone/>
                      </a:pPr>
                      <a:r>
                        <a:rPr lang="en-US" sz="1000"/>
                        <a:t>Wei,2018</a:t>
                      </a:r>
                      <a:endParaRPr lang="en-US" altLang="en-US" sz="1000"/>
                    </a:p>
                  </a:txBody>
                  <a:tcPr marL="68580" marR="68580" marT="0" marB="0" anchor="ctr"/>
                </a:tc>
                <a:tc>
                  <a:txBody>
                    <a:bodyPr/>
                    <a:lstStyle/>
                    <a:p>
                      <a:pPr indent="0" algn="ctr">
                        <a:buNone/>
                      </a:pPr>
                      <a:r>
                        <a:rPr lang="en-US" altLang="en-US" sz="1000" dirty="0"/>
                        <a:t>Driving alertness/fatigue</a:t>
                      </a:r>
                    </a:p>
                  </a:txBody>
                  <a:tcPr marL="68580" marR="68580" marT="0" marB="0" anchor="ctr"/>
                </a:tc>
                <a:tc>
                  <a:txBody>
                    <a:bodyPr/>
                    <a:lstStyle/>
                    <a:p>
                      <a:pPr indent="0" algn="ctr">
                        <a:buNone/>
                      </a:pPr>
                      <a:r>
                        <a:rPr lang="en-US" sz="1000"/>
                        <a:t>4*</a:t>
                      </a:r>
                      <a:endParaRPr lang="en-US" altLang="en-US" sz="1000"/>
                    </a:p>
                  </a:txBody>
                  <a:tcPr marL="68580" marR="68580" marT="0" marB="0" anchor="ctr"/>
                </a:tc>
                <a:tc>
                  <a:txBody>
                    <a:bodyPr/>
                    <a:lstStyle/>
                    <a:p>
                      <a:pPr indent="0" algn="ctr">
                        <a:buNone/>
                      </a:pPr>
                      <a:r>
                        <a:rPr lang="en-US" altLang="en-US" sz="1000" dirty="0"/>
                        <a:t>Bandpass filtering, artifact elimination</a:t>
                      </a:r>
                    </a:p>
                  </a:txBody>
                  <a:tcPr marL="68580" marR="68580" marT="0" marB="0" anchor="ctr"/>
                </a:tc>
                <a:tc>
                  <a:txBody>
                    <a:bodyPr/>
                    <a:lstStyle/>
                    <a:p>
                      <a:pPr indent="0" algn="ctr">
                        <a:buNone/>
                      </a:pPr>
                      <a:r>
                        <a:rPr lang="en-US" sz="1000" dirty="0"/>
                        <a:t>Features of α, β, θ band</a:t>
                      </a:r>
                      <a:endParaRPr lang="en-US" altLang="en-US" sz="1000" dirty="0"/>
                    </a:p>
                  </a:txBody>
                  <a:tcPr marL="68580" marR="68580" marT="0" marB="0" anchor="ctr"/>
                </a:tc>
                <a:tc>
                  <a:txBody>
                    <a:bodyPr/>
                    <a:lstStyle/>
                    <a:p>
                      <a:pPr indent="0" algn="ctr">
                        <a:buNone/>
                      </a:pPr>
                      <a:r>
                        <a:rPr lang="en-US" sz="1000"/>
                        <a:t>LDA,</a:t>
                      </a:r>
                    </a:p>
                    <a:p>
                      <a:pPr indent="0" algn="ctr">
                        <a:buNone/>
                      </a:pPr>
                      <a:r>
                        <a:rPr lang="en-US" sz="1000"/>
                        <a:t>kNN,</a:t>
                      </a:r>
                    </a:p>
                    <a:p>
                      <a:pPr indent="0" algn="ctr">
                        <a:buNone/>
                      </a:pPr>
                      <a:r>
                        <a:rPr lang="en-US" sz="1000"/>
                        <a:t>SVM</a:t>
                      </a:r>
                      <a:endParaRPr lang="en-US" altLang="en-US" sz="1000"/>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t>Offline</a:t>
                      </a:r>
                    </a:p>
                  </a:txBody>
                  <a:tcPr marL="68580" marR="68580" marT="0" marB="0" anchor="ctr"/>
                </a:tc>
                <a:tc>
                  <a:txBody>
                    <a:bodyPr/>
                    <a:lstStyle/>
                    <a:p>
                      <a:pPr indent="0" algn="ctr">
                        <a:buNone/>
                      </a:pPr>
                      <a:r>
                        <a:rPr lang="en-US" sz="1000"/>
                        <a:t>NA</a:t>
                      </a:r>
                      <a:endParaRPr lang="en-US" altLang="en-US" sz="1000"/>
                    </a:p>
                  </a:txBody>
                  <a:tcPr marL="68580" marR="68580" marT="0" marB="0" anchor="ctr"/>
                </a:tc>
                <a:tc>
                  <a:txBody>
                    <a:bodyPr/>
                    <a:lstStyle/>
                    <a:p>
                      <a:pPr indent="0" algn="ctr">
                        <a:buNone/>
                      </a:pPr>
                      <a:r>
                        <a:rPr lang="en-US" sz="1000"/>
                        <a:t>0.781,0.773,0.8</a:t>
                      </a:r>
                      <a:endParaRPr lang="en-US" altLang="en-US" sz="1000"/>
                    </a:p>
                  </a:txBody>
                  <a:tcPr marL="68580" marR="68580" marT="0" marB="0" anchor="ctr"/>
                </a:tc>
                <a:extLst>
                  <a:ext uri="{0D108BD9-81ED-4DB2-BD59-A6C34878D82A}">
                    <a16:rowId xmlns:a16="http://schemas.microsoft.com/office/drawing/2014/main" val="10002"/>
                  </a:ext>
                </a:extLst>
              </a:tr>
              <a:tr h="445386">
                <a:tc>
                  <a:txBody>
                    <a:bodyPr/>
                    <a:lstStyle/>
                    <a:p>
                      <a:pPr indent="0" algn="ctr">
                        <a:buNone/>
                      </a:pPr>
                      <a:r>
                        <a:rPr lang="en-US" sz="1000"/>
                        <a:t>Hu,2018</a:t>
                      </a:r>
                      <a:endParaRPr lang="en-US" altLang="en-US" sz="1000"/>
                    </a:p>
                  </a:txBody>
                  <a:tcPr marL="68580" marR="68580" marT="0" marB="0" anchor="ctr"/>
                </a:tc>
                <a:tc>
                  <a:txBody>
                    <a:bodyPr/>
                    <a:lstStyle/>
                    <a:p>
                      <a:pPr indent="0" algn="ctr">
                        <a:buNone/>
                      </a:pPr>
                      <a:r>
                        <a:rPr lang="en-US" altLang="en-US" sz="1000" dirty="0"/>
                        <a:t>Driving alertness/fatigue</a:t>
                      </a:r>
                    </a:p>
                  </a:txBody>
                  <a:tcPr marL="68580" marR="68580" marT="0" marB="0" anchor="ctr"/>
                </a:tc>
                <a:tc>
                  <a:txBody>
                    <a:bodyPr/>
                    <a:lstStyle/>
                    <a:p>
                      <a:pPr indent="0" algn="ctr">
                        <a:buNone/>
                      </a:pPr>
                      <a:r>
                        <a:rPr lang="en-US" sz="1000"/>
                        <a:t>30*</a:t>
                      </a:r>
                      <a:endParaRPr lang="en-US" altLang="en-US" sz="1000"/>
                    </a:p>
                  </a:txBody>
                  <a:tcPr marL="68580" marR="68580" marT="0" marB="0" anchor="ctr"/>
                </a:tc>
                <a:tc>
                  <a:txBody>
                    <a:bodyPr/>
                    <a:lstStyle/>
                    <a:p>
                      <a:pPr indent="0" algn="ctr">
                        <a:buNone/>
                      </a:pPr>
                      <a:r>
                        <a:rPr lang="en-US" altLang="en-US" sz="1000" dirty="0"/>
                        <a:t>Bandpass filtering</a:t>
                      </a:r>
                    </a:p>
                  </a:txBody>
                  <a:tcPr marL="68580" marR="68580" marT="0" marB="0" anchor="ctr"/>
                </a:tc>
                <a:tc>
                  <a:txBody>
                    <a:bodyPr/>
                    <a:lstStyle/>
                    <a:p>
                      <a:pPr indent="0" algn="ctr">
                        <a:buNone/>
                      </a:pPr>
                      <a:r>
                        <a:rPr lang="en-US" altLang="en-US" sz="1000" dirty="0"/>
                        <a:t>SE</a:t>
                      </a:r>
                    </a:p>
                  </a:txBody>
                  <a:tcPr marL="68580" marR="68580" marT="0" marB="0" anchor="ctr"/>
                </a:tc>
                <a:tc>
                  <a:txBody>
                    <a:bodyPr/>
                    <a:lstStyle/>
                    <a:p>
                      <a:pPr indent="0" algn="ctr">
                        <a:buNone/>
                      </a:pPr>
                      <a:r>
                        <a:rPr lang="en-US" sz="1000"/>
                        <a:t>GBDT</a:t>
                      </a:r>
                      <a:endParaRPr lang="en-US" altLang="en-US" sz="1000"/>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t>Offline</a:t>
                      </a:r>
                    </a:p>
                  </a:txBody>
                  <a:tcPr marL="68580" marR="68580" marT="0" marB="0" anchor="ctr"/>
                </a:tc>
                <a:tc>
                  <a:txBody>
                    <a:bodyPr/>
                    <a:lstStyle/>
                    <a:p>
                      <a:pPr indent="0" algn="ctr">
                        <a:buNone/>
                      </a:pPr>
                      <a:r>
                        <a:rPr lang="en-US" sz="1000"/>
                        <a:t>NA</a:t>
                      </a:r>
                      <a:endParaRPr lang="en-US" altLang="en-US" sz="1000"/>
                    </a:p>
                  </a:txBody>
                  <a:tcPr marL="68580" marR="68580" marT="0" marB="0" anchor="ctr"/>
                </a:tc>
                <a:tc>
                  <a:txBody>
                    <a:bodyPr/>
                    <a:lstStyle/>
                    <a:p>
                      <a:pPr indent="0" algn="ctr">
                        <a:buNone/>
                      </a:pPr>
                      <a:r>
                        <a:rPr lang="en-US" sz="1000"/>
                        <a:t>0.94</a:t>
                      </a:r>
                      <a:endParaRPr lang="en-US" altLang="en-US" sz="1000"/>
                    </a:p>
                  </a:txBody>
                  <a:tcPr marL="68580" marR="68580" marT="0" marB="0" anchor="ctr"/>
                </a:tc>
                <a:extLst>
                  <a:ext uri="{0D108BD9-81ED-4DB2-BD59-A6C34878D82A}">
                    <a16:rowId xmlns:a16="http://schemas.microsoft.com/office/drawing/2014/main" val="10003"/>
                  </a:ext>
                </a:extLst>
              </a:tr>
              <a:tr h="593849">
                <a:tc>
                  <a:txBody>
                    <a:bodyPr/>
                    <a:lstStyle/>
                    <a:p>
                      <a:pPr indent="0" algn="ctr">
                        <a:buNone/>
                      </a:pPr>
                      <a:r>
                        <a:rPr lang="en-US" sz="1000" dirty="0" err="1"/>
                        <a:t>HaiYu</a:t>
                      </a:r>
                      <a:r>
                        <a:rPr lang="en-US" sz="1000" dirty="0"/>
                        <a:t> Wang,2018</a:t>
                      </a:r>
                      <a:endParaRPr lang="en-US" altLang="en-US" sz="1000" dirty="0"/>
                    </a:p>
                  </a:txBody>
                  <a:tcPr marL="68580" marR="68580" marT="0" marB="0" anchor="ctr"/>
                </a:tc>
                <a:tc>
                  <a:txBody>
                    <a:bodyPr/>
                    <a:lstStyle/>
                    <a:p>
                      <a:pPr indent="0" algn="ctr">
                        <a:buNone/>
                      </a:pPr>
                      <a:r>
                        <a:rPr lang="en-US" altLang="en-US" sz="1000" dirty="0"/>
                        <a:t>Driving alertness/fatigue</a:t>
                      </a:r>
                    </a:p>
                  </a:txBody>
                  <a:tcPr marL="68580" marR="68580" marT="0" marB="0" anchor="ctr"/>
                </a:tc>
                <a:tc>
                  <a:txBody>
                    <a:bodyPr/>
                    <a:lstStyle/>
                    <a:p>
                      <a:pPr indent="0" algn="ctr">
                        <a:buNone/>
                      </a:pPr>
                      <a:r>
                        <a:rPr lang="en-US" sz="1000" dirty="0"/>
                        <a:t>30*</a:t>
                      </a:r>
                      <a:endParaRPr lang="en-US" altLang="en-US" sz="1000" dirty="0"/>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t>Wavelet transform</a:t>
                      </a:r>
                    </a:p>
                  </a:txBody>
                  <a:tcPr marL="68580" marR="68580" marT="0" marB="0" anchor="ctr"/>
                </a:tc>
                <a:tc>
                  <a:txBody>
                    <a:bodyPr/>
                    <a:lstStyle/>
                    <a:p>
                      <a:pPr indent="0" algn="ctr">
                        <a:buNone/>
                      </a:pPr>
                      <a:r>
                        <a:rPr lang="en-US" sz="1000" dirty="0"/>
                        <a:t>Principle components of α/β/θ/δ band features</a:t>
                      </a:r>
                      <a:endParaRPr lang="zh-CN" altLang="en-US" sz="1000" dirty="0"/>
                    </a:p>
                  </a:txBody>
                  <a:tcPr marL="68580" marR="68580" marT="0" marB="0" anchor="ctr"/>
                </a:tc>
                <a:tc>
                  <a:txBody>
                    <a:bodyPr/>
                    <a:lstStyle/>
                    <a:p>
                      <a:pPr indent="0" algn="ctr">
                        <a:buNone/>
                      </a:pPr>
                      <a:r>
                        <a:rPr lang="en-US" sz="1000"/>
                        <a:t>LS-SVM</a:t>
                      </a:r>
                      <a:endParaRPr lang="en-US" altLang="en-US" sz="1000"/>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t>Offline</a:t>
                      </a:r>
                    </a:p>
                  </a:txBody>
                  <a:tcPr marL="68580" marR="68580" marT="0" marB="0" anchor="ctr"/>
                </a:tc>
                <a:tc>
                  <a:txBody>
                    <a:bodyPr/>
                    <a:lstStyle/>
                    <a:p>
                      <a:pPr indent="0" algn="ctr">
                        <a:buNone/>
                      </a:pPr>
                      <a:r>
                        <a:rPr lang="en-US" sz="1000"/>
                        <a:t>NA</a:t>
                      </a:r>
                      <a:endParaRPr lang="en-US" altLang="en-US" sz="1000"/>
                    </a:p>
                  </a:txBody>
                  <a:tcPr marL="68580" marR="68580" marT="0" marB="0" anchor="ctr"/>
                </a:tc>
                <a:tc>
                  <a:txBody>
                    <a:bodyPr/>
                    <a:lstStyle/>
                    <a:p>
                      <a:pPr indent="0" algn="ctr">
                        <a:buNone/>
                      </a:pPr>
                      <a:r>
                        <a:rPr lang="en-US" sz="1000"/>
                        <a:t>0.8947</a:t>
                      </a:r>
                      <a:endParaRPr lang="en-US" altLang="en-US" sz="1000"/>
                    </a:p>
                  </a:txBody>
                  <a:tcPr marL="68580" marR="68580" marT="0" marB="0" anchor="ctr"/>
                </a:tc>
                <a:extLst>
                  <a:ext uri="{0D108BD9-81ED-4DB2-BD59-A6C34878D82A}">
                    <a16:rowId xmlns:a16="http://schemas.microsoft.com/office/drawing/2014/main" val="10004"/>
                  </a:ext>
                </a:extLst>
              </a:tr>
              <a:tr h="592000">
                <a:tc>
                  <a:txBody>
                    <a:bodyPr/>
                    <a:lstStyle/>
                    <a:p>
                      <a:pPr indent="0" algn="ctr">
                        <a:buNone/>
                      </a:pPr>
                      <a:r>
                        <a:rPr lang="en-US" sz="1000"/>
                        <a:t>Koji,2017</a:t>
                      </a:r>
                      <a:endParaRPr lang="en-US" altLang="en-US" sz="1000"/>
                    </a:p>
                  </a:txBody>
                  <a:tcPr marL="68580" marR="68580" marT="0" marB="0" anchor="ctr"/>
                </a:tc>
                <a:tc>
                  <a:txBody>
                    <a:bodyPr/>
                    <a:lstStyle/>
                    <a:p>
                      <a:pPr indent="0" algn="ctr">
                        <a:buNone/>
                      </a:pPr>
                      <a:r>
                        <a:rPr lang="en-US" altLang="en-US" sz="1000" dirty="0"/>
                        <a:t>Identification of road signs</a:t>
                      </a:r>
                    </a:p>
                  </a:txBody>
                  <a:tcPr marL="68580" marR="68580" marT="0" marB="0" anchor="ctr"/>
                </a:tc>
                <a:tc>
                  <a:txBody>
                    <a:bodyPr/>
                    <a:lstStyle/>
                    <a:p>
                      <a:pPr indent="0" algn="ctr">
                        <a:buNone/>
                      </a:pPr>
                      <a:r>
                        <a:rPr lang="en-US" sz="1000"/>
                        <a:t>1</a:t>
                      </a:r>
                      <a:endParaRPr lang="en-US" altLang="en-US" sz="1000"/>
                    </a:p>
                  </a:txBody>
                  <a:tcPr marL="68580" marR="68580" marT="0" marB="0" anchor="ctr"/>
                </a:tc>
                <a:tc>
                  <a:txBody>
                    <a:bodyPr/>
                    <a:lstStyle/>
                    <a:p>
                      <a:pPr indent="0" algn="ctr">
                        <a:buNone/>
                      </a:pPr>
                      <a:r>
                        <a:rPr lang="en-US" altLang="en-US" sz="1000" dirty="0"/>
                        <a:t>Baseline correction, threshold rejection (±80μV)</a:t>
                      </a:r>
                    </a:p>
                  </a:txBody>
                  <a:tcPr marL="68580" marR="68580" marT="0" marB="0" anchor="ctr"/>
                </a:tc>
                <a:tc>
                  <a:txBody>
                    <a:bodyPr/>
                    <a:lstStyle/>
                    <a:p>
                      <a:pPr indent="0" algn="ctr">
                        <a:buNone/>
                      </a:pPr>
                      <a:r>
                        <a:rPr lang="en-US" sz="1000" dirty="0"/>
                        <a:t>Features of θ</a:t>
                      </a:r>
                      <a:r>
                        <a:rPr lang="en-US" altLang="en-US" sz="1000" dirty="0"/>
                        <a:t> band</a:t>
                      </a:r>
                    </a:p>
                  </a:txBody>
                  <a:tcPr marL="68580" marR="68580" marT="0" marB="0" anchor="ctr"/>
                </a:tc>
                <a:tc>
                  <a:txBody>
                    <a:bodyPr/>
                    <a:lstStyle/>
                    <a:p>
                      <a:pPr indent="0" algn="ctr">
                        <a:buNone/>
                      </a:pPr>
                      <a:r>
                        <a:rPr lang="en-US" sz="1000"/>
                        <a:t>DCNN</a:t>
                      </a:r>
                      <a:endParaRPr lang="en-US" altLang="en-US" sz="1000"/>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t>Offline</a:t>
                      </a:r>
                    </a:p>
                  </a:txBody>
                  <a:tcPr marL="68580" marR="68580" marT="0" marB="0" anchor="ctr"/>
                </a:tc>
                <a:tc>
                  <a:txBody>
                    <a:bodyPr/>
                    <a:lstStyle/>
                    <a:p>
                      <a:pPr indent="0" algn="ctr">
                        <a:buNone/>
                      </a:pPr>
                      <a:r>
                        <a:rPr lang="en-US" sz="1000"/>
                        <a:t>NA</a:t>
                      </a:r>
                      <a:endParaRPr lang="en-US" altLang="en-US" sz="1000"/>
                    </a:p>
                  </a:txBody>
                  <a:tcPr marL="68580" marR="68580" marT="0" marB="0" anchor="ctr"/>
                </a:tc>
                <a:tc>
                  <a:txBody>
                    <a:bodyPr/>
                    <a:lstStyle/>
                    <a:p>
                      <a:pPr indent="0" algn="ctr">
                        <a:buNone/>
                      </a:pPr>
                      <a:r>
                        <a:rPr lang="en-US" sz="1000"/>
                        <a:t>/</a:t>
                      </a:r>
                      <a:endParaRPr lang="en-US" altLang="en-US" sz="1000"/>
                    </a:p>
                  </a:txBody>
                  <a:tcPr marL="68580" marR="68580" marT="0" marB="0" anchor="ctr"/>
                </a:tc>
                <a:extLst>
                  <a:ext uri="{0D108BD9-81ED-4DB2-BD59-A6C34878D82A}">
                    <a16:rowId xmlns:a16="http://schemas.microsoft.com/office/drawing/2014/main" val="10005"/>
                  </a:ext>
                </a:extLst>
              </a:tr>
              <a:tr h="537278">
                <a:tc>
                  <a:txBody>
                    <a:bodyPr/>
                    <a:lstStyle/>
                    <a:p>
                      <a:pPr indent="0" algn="ctr">
                        <a:buNone/>
                      </a:pPr>
                      <a:r>
                        <a:rPr lang="en-US" sz="1000"/>
                        <a:t>Monammad,</a:t>
                      </a:r>
                    </a:p>
                    <a:p>
                      <a:pPr indent="0" algn="ctr">
                        <a:buNone/>
                      </a:pPr>
                      <a:r>
                        <a:rPr lang="en-US" sz="1000"/>
                        <a:t>2018</a:t>
                      </a:r>
                      <a:endParaRPr lang="en-US" altLang="en-US" sz="1000"/>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t>Driving alertness/fatigue</a:t>
                      </a:r>
                    </a:p>
                  </a:txBody>
                  <a:tcPr marL="68580" marR="68580" marT="0" marB="0" anchor="ctr"/>
                </a:tc>
                <a:tc>
                  <a:txBody>
                    <a:bodyPr/>
                    <a:lstStyle/>
                    <a:p>
                      <a:pPr indent="0" algn="ctr">
                        <a:buNone/>
                      </a:pPr>
                      <a:r>
                        <a:rPr lang="en-US" sz="1000"/>
                        <a:t>4*</a:t>
                      </a:r>
                      <a:endParaRPr lang="en-US" altLang="en-US" sz="1000"/>
                    </a:p>
                  </a:txBody>
                  <a:tcPr marL="68580" marR="68580" marT="0" marB="0" anchor="ctr"/>
                </a:tc>
                <a:tc>
                  <a:txBody>
                    <a:bodyPr/>
                    <a:lstStyle/>
                    <a:p>
                      <a:pPr indent="0" algn="ctr">
                        <a:buNone/>
                      </a:pPr>
                      <a:r>
                        <a:rPr lang="en-US" altLang="en-US" sz="1000" dirty="0"/>
                        <a:t>None (Raw data)</a:t>
                      </a:r>
                    </a:p>
                  </a:txBody>
                  <a:tcPr marL="68580" marR="68580" marT="0" marB="0" anchor="ctr"/>
                </a:tc>
                <a:tc>
                  <a:txBody>
                    <a:bodyPr/>
                    <a:lstStyle/>
                    <a:p>
                      <a:pPr indent="0" algn="ctr">
                        <a:buNone/>
                      </a:pPr>
                      <a:r>
                        <a:rPr lang="en-US" sz="1000"/>
                        <a:t>/</a:t>
                      </a:r>
                      <a:endParaRPr lang="en-US" altLang="en-US" sz="1000"/>
                    </a:p>
                  </a:txBody>
                  <a:tcPr marL="68580" marR="68580" marT="0" marB="0" anchor="ctr"/>
                </a:tc>
                <a:tc>
                  <a:txBody>
                    <a:bodyPr/>
                    <a:lstStyle/>
                    <a:p>
                      <a:pPr indent="0" algn="ctr">
                        <a:buNone/>
                      </a:pPr>
                      <a:r>
                        <a:rPr lang="en-US" sz="1000"/>
                        <a:t>deep CNN</a:t>
                      </a:r>
                      <a:endParaRPr lang="en-US" altLang="en-US" sz="1000"/>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t>Offline</a:t>
                      </a:r>
                    </a:p>
                  </a:txBody>
                  <a:tcPr marL="68580" marR="68580" marT="0" marB="0" anchor="ctr"/>
                </a:tc>
                <a:tc>
                  <a:txBody>
                    <a:bodyPr/>
                    <a:lstStyle/>
                    <a:p>
                      <a:pPr indent="0" algn="ctr">
                        <a:buNone/>
                      </a:pPr>
                      <a:r>
                        <a:rPr lang="en-US" sz="1000"/>
                        <a:t>NA</a:t>
                      </a:r>
                      <a:endParaRPr lang="en-US" altLang="en-US" sz="1000"/>
                    </a:p>
                  </a:txBody>
                  <a:tcPr marL="68580" marR="68580" marT="0" marB="0" anchor="ctr"/>
                </a:tc>
                <a:tc>
                  <a:txBody>
                    <a:bodyPr/>
                    <a:lstStyle/>
                    <a:p>
                      <a:pPr indent="0" algn="ctr">
                        <a:buNone/>
                      </a:pPr>
                      <a:r>
                        <a:rPr lang="en-US" sz="1000"/>
                        <a:t>0.9531</a:t>
                      </a:r>
                      <a:endParaRPr lang="en-US" altLang="en-US" sz="1000"/>
                    </a:p>
                  </a:txBody>
                  <a:tcPr marL="68580" marR="68580" marT="0" marB="0" anchor="ctr"/>
                </a:tc>
                <a:extLst>
                  <a:ext uri="{0D108BD9-81ED-4DB2-BD59-A6C34878D82A}">
                    <a16:rowId xmlns:a16="http://schemas.microsoft.com/office/drawing/2014/main" val="10006"/>
                  </a:ext>
                </a:extLst>
              </a:tr>
              <a:tr h="792236">
                <a:tc>
                  <a:txBody>
                    <a:bodyPr/>
                    <a:lstStyle/>
                    <a:p>
                      <a:pPr indent="0" algn="ctr">
                        <a:buNone/>
                      </a:pPr>
                      <a:r>
                        <a:rPr lang="en-US" sz="1000"/>
                        <a:t>Wang,</a:t>
                      </a:r>
                    </a:p>
                    <a:p>
                      <a:pPr indent="0" algn="ctr">
                        <a:buNone/>
                      </a:pPr>
                      <a:r>
                        <a:rPr lang="en-US" sz="1000"/>
                        <a:t>2018</a:t>
                      </a:r>
                      <a:endParaRPr lang="en-US" altLang="en-US" sz="1000"/>
                    </a:p>
                  </a:txBody>
                  <a:tcPr marL="68580" marR="685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1000" dirty="0"/>
                        <a:t>Driving alertness/fatigue</a:t>
                      </a:r>
                    </a:p>
                  </a:txBody>
                  <a:tcPr marL="68580" marR="68580" marT="0" marB="0" anchor="ctr"/>
                </a:tc>
                <a:tc>
                  <a:txBody>
                    <a:bodyPr/>
                    <a:lstStyle/>
                    <a:p>
                      <a:pPr indent="0" algn="ctr">
                        <a:buNone/>
                      </a:pPr>
                      <a:r>
                        <a:rPr lang="en-US" sz="1000"/>
                        <a:t>24</a:t>
                      </a:r>
                      <a:endParaRPr lang="en-US" altLang="en-US" sz="1000"/>
                    </a:p>
                  </a:txBody>
                  <a:tcPr marL="68580" marR="68580" marT="0" marB="0" anchor="ctr"/>
                </a:tc>
                <a:tc>
                  <a:txBody>
                    <a:bodyPr/>
                    <a:lstStyle/>
                    <a:p>
                      <a:pPr indent="0" algn="ctr">
                        <a:buNone/>
                      </a:pPr>
                      <a:r>
                        <a:rPr lang="en-US" sz="1000" dirty="0"/>
                        <a:t>Detrending, baseline correction, bandpass filtering</a:t>
                      </a:r>
                      <a:endParaRPr lang="en-US" altLang="en-US" sz="1000" dirty="0"/>
                    </a:p>
                  </a:txBody>
                  <a:tcPr marL="68580" marR="68580" marT="0" marB="0" anchor="ctr"/>
                </a:tc>
                <a:tc>
                  <a:txBody>
                    <a:bodyPr/>
                    <a:lstStyle/>
                    <a:p>
                      <a:pPr indent="0" algn="ctr">
                        <a:buNone/>
                      </a:pPr>
                      <a:r>
                        <a:rPr lang="en-US" sz="1000" dirty="0"/>
                        <a:t>PSD                              SE</a:t>
                      </a:r>
                      <a:endParaRPr lang="en-US" altLang="en-US" sz="1000" dirty="0"/>
                    </a:p>
                  </a:txBody>
                  <a:tcPr marL="68580" marR="68580" marT="0" marB="0" anchor="ctr"/>
                </a:tc>
                <a:tc>
                  <a:txBody>
                    <a:bodyPr/>
                    <a:lstStyle/>
                    <a:p>
                      <a:pPr indent="0" algn="ctr">
                        <a:buNone/>
                      </a:pPr>
                      <a:r>
                        <a:rPr lang="en-US" sz="1000"/>
                        <a:t>/</a:t>
                      </a:r>
                      <a:endParaRPr lang="en-US" altLang="en-US" sz="1000"/>
                    </a:p>
                  </a:txBody>
                  <a:tcPr marL="68580" marR="68580" marT="0" marB="0" anchor="ctr"/>
                </a:tc>
                <a:tc>
                  <a:txBody>
                    <a:bodyPr/>
                    <a:lstStyle/>
                    <a:p>
                      <a:pPr indent="0" algn="ctr">
                        <a:buNone/>
                      </a:pPr>
                      <a:r>
                        <a:rPr lang="en-US" altLang="en-US" sz="1000" dirty="0"/>
                        <a:t>Online</a:t>
                      </a:r>
                    </a:p>
                  </a:txBody>
                  <a:tcPr marL="68580" marR="68580" marT="0" marB="0" anchor="ctr"/>
                </a:tc>
                <a:tc>
                  <a:txBody>
                    <a:bodyPr/>
                    <a:lstStyle/>
                    <a:p>
                      <a:pPr indent="0" algn="ctr">
                        <a:buNone/>
                      </a:pPr>
                      <a:r>
                        <a:rPr lang="en-US" sz="1000" dirty="0"/>
                        <a:t>0.1fps(10s sequence) 0.5fps(2s sequence)</a:t>
                      </a:r>
                      <a:endParaRPr lang="en-US" altLang="en-US" sz="1000" dirty="0"/>
                    </a:p>
                  </a:txBody>
                  <a:tcPr marL="68580" marR="68580" marT="0" marB="0" anchor="ctr"/>
                </a:tc>
                <a:tc>
                  <a:txBody>
                    <a:bodyPr/>
                    <a:lstStyle/>
                    <a:p>
                      <a:pPr indent="0" algn="ctr">
                        <a:buNone/>
                      </a:pPr>
                      <a:r>
                        <a:rPr lang="en-US" sz="1000"/>
                        <a:t>/</a:t>
                      </a:r>
                      <a:endParaRPr lang="en-US" altLang="en-US" sz="1000"/>
                    </a:p>
                  </a:txBody>
                  <a:tcPr marL="68580" marR="68580" marT="0" marB="0" anchor="ctr"/>
                </a:tc>
                <a:extLst>
                  <a:ext uri="{0D108BD9-81ED-4DB2-BD59-A6C34878D82A}">
                    <a16:rowId xmlns:a16="http://schemas.microsoft.com/office/drawing/2014/main" val="10007"/>
                  </a:ext>
                </a:extLst>
              </a:tr>
              <a:tr h="676832">
                <a:tc>
                  <a:txBody>
                    <a:bodyPr/>
                    <a:lstStyle/>
                    <a:p>
                      <a:pPr indent="0" algn="ctr">
                        <a:buNone/>
                      </a:pPr>
                      <a:r>
                        <a:rPr lang="en-US" sz="1000"/>
                        <a:t>Costa,</a:t>
                      </a:r>
                    </a:p>
                    <a:p>
                      <a:pPr indent="0" algn="ctr">
                        <a:buNone/>
                      </a:pPr>
                      <a:r>
                        <a:rPr lang="en-US" sz="1000"/>
                        <a:t>2019</a:t>
                      </a:r>
                      <a:endParaRPr lang="en-US" altLang="en-US" sz="1000"/>
                    </a:p>
                  </a:txBody>
                  <a:tcPr marL="68580" marR="68580" marT="0" marB="0" anchor="ctr"/>
                </a:tc>
                <a:tc>
                  <a:txBody>
                    <a:bodyPr/>
                    <a:lstStyle/>
                    <a:p>
                      <a:pPr indent="0" algn="ctr">
                        <a:buNone/>
                      </a:pPr>
                      <a:r>
                        <a:rPr lang="en-US" altLang="en-US" sz="1000" dirty="0"/>
                        <a:t>Attentional level during rehabilitation training</a:t>
                      </a:r>
                    </a:p>
                  </a:txBody>
                  <a:tcPr marL="68580" marR="68580" marT="0" marB="0" anchor="ctr"/>
                </a:tc>
                <a:tc>
                  <a:txBody>
                    <a:bodyPr/>
                    <a:lstStyle/>
                    <a:p>
                      <a:pPr indent="0" algn="ctr">
                        <a:buNone/>
                      </a:pPr>
                      <a:r>
                        <a:rPr lang="en-US" sz="1000"/>
                        <a:t>31*</a:t>
                      </a:r>
                      <a:endParaRPr lang="en-US" altLang="en-US" sz="1000"/>
                    </a:p>
                  </a:txBody>
                  <a:tcPr marL="68580" marR="68580" marT="0" marB="0" anchor="ctr"/>
                </a:tc>
                <a:tc>
                  <a:txBody>
                    <a:bodyPr/>
                    <a:lstStyle/>
                    <a:p>
                      <a:pPr indent="0" algn="ctr">
                        <a:buNone/>
                      </a:pPr>
                      <a:r>
                        <a:rPr lang="en-US" sz="1000" dirty="0"/>
                        <a:t>Bandpass filtering, standardization, Maximum entropy spectrum estimation</a:t>
                      </a:r>
                      <a:endParaRPr lang="en-US" altLang="en-US" sz="1000" dirty="0"/>
                    </a:p>
                  </a:txBody>
                  <a:tcPr marL="68580" marR="68580" marT="0" marB="0" anchor="ctr"/>
                </a:tc>
                <a:tc>
                  <a:txBody>
                    <a:bodyPr/>
                    <a:lstStyle/>
                    <a:p>
                      <a:pPr indent="0" algn="ctr">
                        <a:buNone/>
                      </a:pPr>
                      <a:r>
                        <a:rPr lang="en-US" altLang="en-US" sz="1000" dirty="0"/>
                        <a:t>Features of </a:t>
                      </a:r>
                      <a:r>
                        <a:rPr lang="en-US" altLang="zh-CN" sz="1000" dirty="0"/>
                        <a:t>γ band</a:t>
                      </a:r>
                      <a:endParaRPr lang="en-US" altLang="en-US" sz="1000" dirty="0"/>
                    </a:p>
                  </a:txBody>
                  <a:tcPr marL="68580" marR="68580" marT="0" marB="0" anchor="ctr"/>
                </a:tc>
                <a:tc>
                  <a:txBody>
                    <a:bodyPr/>
                    <a:lstStyle/>
                    <a:p>
                      <a:pPr indent="0" algn="ctr">
                        <a:buNone/>
                      </a:pPr>
                      <a:r>
                        <a:rPr lang="en-US" sz="1000"/>
                        <a:t>LDA</a:t>
                      </a:r>
                      <a:endParaRPr lang="en-US" altLang="en-US" sz="1000"/>
                    </a:p>
                  </a:txBody>
                  <a:tcPr marL="68580" marR="68580" marT="0" marB="0" anchor="ctr"/>
                </a:tc>
                <a:tc>
                  <a:txBody>
                    <a:bodyPr/>
                    <a:lstStyle/>
                    <a:p>
                      <a:pPr indent="0" algn="ctr">
                        <a:buNone/>
                      </a:pPr>
                      <a:r>
                        <a:rPr lang="en-US" altLang="en-US" sz="1000" dirty="0"/>
                        <a:t>Online</a:t>
                      </a:r>
                    </a:p>
                  </a:txBody>
                  <a:tcPr marL="68580" marR="68580" marT="0" marB="0" anchor="ctr"/>
                </a:tc>
                <a:tc>
                  <a:txBody>
                    <a:bodyPr/>
                    <a:lstStyle/>
                    <a:p>
                      <a:pPr indent="0" algn="ctr">
                        <a:buNone/>
                      </a:pPr>
                      <a:r>
                        <a:rPr lang="en-US" sz="1000" dirty="0"/>
                        <a:t>1fps(1s sequence)</a:t>
                      </a:r>
                      <a:endParaRPr lang="en-US" altLang="en-US" sz="1000" dirty="0"/>
                    </a:p>
                  </a:txBody>
                  <a:tcPr marL="68580" marR="68580" marT="0" marB="0" anchor="ctr"/>
                </a:tc>
                <a:tc>
                  <a:txBody>
                    <a:bodyPr/>
                    <a:lstStyle/>
                    <a:p>
                      <a:pPr indent="0" algn="ctr">
                        <a:buNone/>
                      </a:pPr>
                      <a:r>
                        <a:rPr lang="en-US" sz="1000"/>
                        <a:t>0.681</a:t>
                      </a:r>
                      <a:endParaRPr lang="en-US" altLang="en-US" sz="1000"/>
                    </a:p>
                  </a:txBody>
                  <a:tcPr marL="68580" marR="68580" marT="0" marB="0" anchor="ctr"/>
                </a:tc>
                <a:extLst>
                  <a:ext uri="{0D108BD9-81ED-4DB2-BD59-A6C34878D82A}">
                    <a16:rowId xmlns:a16="http://schemas.microsoft.com/office/drawing/2014/main" val="10008"/>
                  </a:ext>
                </a:extLst>
              </a:tr>
              <a:tr h="298488">
                <a:tc gridSpan="9">
                  <a:txBody>
                    <a:bodyPr/>
                    <a:lstStyle/>
                    <a:p>
                      <a:pPr indent="0" algn="ctr">
                        <a:buNone/>
                      </a:pPr>
                      <a:r>
                        <a:rPr lang="en-US" sz="1000" dirty="0"/>
                        <a:t>Note: ‘*’ represents 32-channel EEG</a:t>
                      </a:r>
                      <a:endParaRPr lang="en-US" altLang="en-US" sz="1000" dirty="0"/>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References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50</a:t>
            </a:fld>
            <a:endParaRPr lang="en-US" altLang="zh-CN" dirty="0">
              <a:solidFill>
                <a:srgbClr val="000000"/>
              </a:solidFill>
            </a:endParaRPr>
          </a:p>
        </p:txBody>
      </p:sp>
      <p:sp>
        <p:nvSpPr>
          <p:cNvPr id="6" name="文本框 5">
            <a:extLst>
              <a:ext uri="{FF2B5EF4-FFF2-40B4-BE49-F238E27FC236}">
                <a16:creationId xmlns:a16="http://schemas.microsoft.com/office/drawing/2014/main" id="{480B10D2-5E46-4CE3-9EDE-91CEE0566BEC}"/>
              </a:ext>
            </a:extLst>
          </p:cNvPr>
          <p:cNvSpPr txBox="1"/>
          <p:nvPr/>
        </p:nvSpPr>
        <p:spPr>
          <a:xfrm>
            <a:off x="539552" y="1340768"/>
            <a:ext cx="7992888" cy="4555093"/>
          </a:xfrm>
          <a:prstGeom prst="rect">
            <a:avLst/>
          </a:prstGeom>
          <a:noFill/>
        </p:spPr>
        <p:txBody>
          <a:bodyPr wrap="square">
            <a:spAutoFit/>
          </a:bodyPr>
          <a:lstStyle/>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 </a:t>
            </a:r>
            <a:r>
              <a:rPr lang="zh-CN" sz="1000" kern="100" dirty="0">
                <a:effectLst/>
                <a:latin typeface="Times New Roman" panose="02020603050405020304" pitchFamily="18" charset="0"/>
                <a:ea typeface="宋体" panose="02010600030101010101" pitchFamily="2" charset="-122"/>
              </a:rPr>
              <a:t>谢东</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关于航空疲劳飞行的研究综述</a:t>
            </a:r>
            <a:r>
              <a:rPr lang="en-US" sz="1000" kern="100" dirty="0">
                <a:effectLst/>
                <a:latin typeface="Times New Roman" panose="02020603050405020304" pitchFamily="18" charset="0"/>
                <a:ea typeface="宋体" panose="02010600030101010101" pitchFamily="2" charset="-122"/>
              </a:rPr>
              <a:t>[J].</a:t>
            </a:r>
            <a:r>
              <a:rPr lang="zh-CN" sz="1000" kern="100" dirty="0">
                <a:effectLst/>
                <a:latin typeface="Times New Roman" panose="02020603050405020304" pitchFamily="18" charset="0"/>
                <a:ea typeface="宋体" panose="02010600030101010101" pitchFamily="2" charset="-122"/>
              </a:rPr>
              <a:t>科技传播</a:t>
            </a:r>
            <a:r>
              <a:rPr lang="en-US" sz="1000" kern="100" dirty="0">
                <a:effectLst/>
                <a:latin typeface="Times New Roman" panose="02020603050405020304" pitchFamily="18" charset="0"/>
                <a:ea typeface="宋体" panose="02010600030101010101" pitchFamily="2" charset="-122"/>
              </a:rPr>
              <a:t>,2014,(9):67-67,79.</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 Gianluca, </a:t>
            </a:r>
            <a:r>
              <a:rPr lang="en-US" sz="1000" kern="100" dirty="0" err="1">
                <a:effectLst/>
                <a:latin typeface="Times New Roman" panose="02020603050405020304" pitchFamily="18" charset="0"/>
                <a:ea typeface="宋体" panose="02010600030101010101" pitchFamily="2" charset="-122"/>
              </a:rPr>
              <a:t>Borghini</a:t>
            </a:r>
            <a:r>
              <a:rPr lang="en-US" sz="1000" kern="100" dirty="0">
                <a:effectLst/>
                <a:latin typeface="Times New Roman" panose="02020603050405020304" pitchFamily="18" charset="0"/>
                <a:ea typeface="宋体" panose="02010600030101010101" pitchFamily="2" charset="-122"/>
              </a:rPr>
              <a:t>, Laura, et al. Measuring neurophysiological signals in aircraft pilots and car drivers for the assessment of mental workload, fatigue and drowsiness. Neuroscience &amp; Biobehavioral Reviews, 2014.</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 </a:t>
            </a:r>
            <a:r>
              <a:rPr lang="zh-CN" sz="1000" kern="100" dirty="0">
                <a:effectLst/>
                <a:latin typeface="Times New Roman" panose="02020603050405020304" pitchFamily="18" charset="0"/>
                <a:ea typeface="宋体" panose="02010600030101010101" pitchFamily="2" charset="-122"/>
              </a:rPr>
              <a:t>杨焕</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燕西康</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李东方</a:t>
            </a:r>
            <a:r>
              <a:rPr lang="en-US" sz="1000" kern="100" dirty="0">
                <a:effectLst/>
                <a:latin typeface="Times New Roman" panose="02020603050405020304" pitchFamily="18" charset="0"/>
                <a:ea typeface="宋体" panose="02010600030101010101" pitchFamily="2" charset="-122"/>
              </a:rPr>
              <a:t>, </a:t>
            </a:r>
            <a:r>
              <a:rPr lang="zh-CN" sz="1000" kern="100" dirty="0">
                <a:effectLst/>
                <a:latin typeface="Times New Roman" panose="02020603050405020304" pitchFamily="18" charset="0"/>
                <a:ea typeface="宋体" panose="02010600030101010101" pitchFamily="2" charset="-122"/>
              </a:rPr>
              <a:t>等</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飞行疲劳的研究进展</a:t>
            </a:r>
            <a:r>
              <a:rPr lang="en-US" sz="1000" kern="100" dirty="0">
                <a:effectLst/>
                <a:latin typeface="Times New Roman" panose="02020603050405020304" pitchFamily="18" charset="0"/>
                <a:ea typeface="宋体" panose="02010600030101010101" pitchFamily="2" charset="-122"/>
              </a:rPr>
              <a:t>[J].</a:t>
            </a:r>
            <a:r>
              <a:rPr lang="zh-CN" sz="1000" kern="100" dirty="0">
                <a:effectLst/>
                <a:latin typeface="Times New Roman" panose="02020603050405020304" pitchFamily="18" charset="0"/>
                <a:ea typeface="宋体" panose="02010600030101010101" pitchFamily="2" charset="-122"/>
              </a:rPr>
              <a:t>中国现代医生</a:t>
            </a:r>
            <a:r>
              <a:rPr lang="en-US" sz="1000" kern="100" dirty="0">
                <a:effectLst/>
                <a:latin typeface="Times New Roman" panose="02020603050405020304" pitchFamily="18" charset="0"/>
                <a:ea typeface="宋体" panose="02010600030101010101" pitchFamily="2" charset="-122"/>
              </a:rPr>
              <a:t>,2012,50(29):27-28.</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[4] Lee D H , </a:t>
            </a:r>
            <a:r>
              <a:rPr lang="en-US" sz="1000" kern="100" dirty="0" err="1">
                <a:effectLst/>
                <a:latin typeface="Times New Roman" panose="02020603050405020304" pitchFamily="18" charset="0"/>
                <a:ea typeface="宋体" panose="02010600030101010101" pitchFamily="2" charset="-122"/>
              </a:rPr>
              <a:t>Jeong</a:t>
            </a:r>
            <a:r>
              <a:rPr lang="en-US" sz="1000" kern="100" dirty="0">
                <a:effectLst/>
                <a:latin typeface="Times New Roman" panose="02020603050405020304" pitchFamily="18" charset="0"/>
                <a:ea typeface="宋体" panose="02010600030101010101" pitchFamily="2" charset="-122"/>
              </a:rPr>
              <a:t> J H , Kim K , et al. Continuous EEG Decoding of Pilots' Mental States using Multiple Feature Block-based Convolutional Neural Network. IEEE Access, 2020, PP(99):1-1.</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[5] </a:t>
            </a:r>
            <a:r>
              <a:rPr lang="zh-CN" sz="1000" kern="100" dirty="0">
                <a:effectLst/>
                <a:latin typeface="Times New Roman" panose="02020603050405020304" pitchFamily="18" charset="0"/>
                <a:ea typeface="宋体" panose="02010600030101010101" pitchFamily="2" charset="-122"/>
              </a:rPr>
              <a:t>庄达民</a:t>
            </a:r>
            <a:r>
              <a:rPr lang="en-US" sz="1000" kern="100" dirty="0">
                <a:effectLst/>
                <a:latin typeface="Times New Roman" panose="02020603050405020304" pitchFamily="18" charset="0"/>
                <a:ea typeface="宋体" panose="02010600030101010101" pitchFamily="2" charset="-122"/>
              </a:rPr>
              <a:t>, </a:t>
            </a:r>
            <a:r>
              <a:rPr lang="zh-CN" sz="1000" kern="100" dirty="0">
                <a:effectLst/>
                <a:latin typeface="Times New Roman" panose="02020603050405020304" pitchFamily="18" charset="0"/>
                <a:ea typeface="宋体" panose="02010600030101010101" pitchFamily="2" charset="-122"/>
              </a:rPr>
              <a:t>完颜笑如</a:t>
            </a:r>
            <a:r>
              <a:rPr lang="en-US" sz="1000" kern="100" dirty="0">
                <a:effectLst/>
                <a:latin typeface="Times New Roman" panose="02020603050405020304" pitchFamily="18" charset="0"/>
                <a:ea typeface="宋体" panose="02010600030101010101" pitchFamily="2" charset="-122"/>
              </a:rPr>
              <a:t>. </a:t>
            </a:r>
            <a:r>
              <a:rPr lang="zh-CN" sz="1000" kern="100" dirty="0">
                <a:effectLst/>
                <a:latin typeface="Times New Roman" panose="02020603050405020304" pitchFamily="18" charset="0"/>
                <a:ea typeface="宋体" panose="02010600030101010101" pitchFamily="2" charset="-122"/>
              </a:rPr>
              <a:t>飞行员注意力分配理论与应用</a:t>
            </a:r>
            <a:r>
              <a:rPr lang="en-US" sz="1000" kern="100" dirty="0">
                <a:effectLst/>
                <a:latin typeface="Times New Roman" panose="02020603050405020304" pitchFamily="18" charset="0"/>
                <a:ea typeface="宋体" panose="02010600030101010101" pitchFamily="2" charset="-122"/>
              </a:rPr>
              <a:t>[M]. </a:t>
            </a:r>
            <a:r>
              <a:rPr lang="zh-CN" sz="1000" kern="100" dirty="0">
                <a:effectLst/>
                <a:latin typeface="Times New Roman" panose="02020603050405020304" pitchFamily="18" charset="0"/>
                <a:ea typeface="宋体" panose="02010600030101010101" pitchFamily="2" charset="-122"/>
              </a:rPr>
              <a:t>科学出版社</a:t>
            </a:r>
            <a:r>
              <a:rPr lang="en-US" sz="1000" kern="100" dirty="0">
                <a:effectLst/>
                <a:latin typeface="Times New Roman" panose="02020603050405020304" pitchFamily="18" charset="0"/>
                <a:ea typeface="宋体" panose="02010600030101010101" pitchFamily="2" charset="-122"/>
              </a:rPr>
              <a:t>, 2013.</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[6] Smith M E , </a:t>
            </a:r>
            <a:r>
              <a:rPr lang="en-US" sz="1000" kern="100" dirty="0" err="1">
                <a:effectLst/>
                <a:latin typeface="Times New Roman" panose="02020603050405020304" pitchFamily="18" charset="0"/>
                <a:ea typeface="宋体" panose="02010600030101010101" pitchFamily="2" charset="-122"/>
              </a:rPr>
              <a:t>Gevins</a:t>
            </a:r>
            <a:r>
              <a:rPr lang="en-US" sz="1000" kern="100" dirty="0">
                <a:effectLst/>
                <a:latin typeface="Times New Roman" panose="02020603050405020304" pitchFamily="18" charset="0"/>
                <a:ea typeface="宋体" panose="02010600030101010101" pitchFamily="2" charset="-122"/>
              </a:rPr>
              <a:t> A . Neurophysiologic monitoring of mental workload and fatigue during operation of a flight simulator. Proceedings of SPIE - The International Society for Optical Engineering, 2005, 5797:116-126.</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[7] CAO Z, CHUANG C-H, KING J-K, et al. Multi-channel EEG recordings during a sustained-attention driving task. Scientific data, 2019, 6(1):19.</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[8] WEI C-S, WANG Y-T, LIN C-T, et al. Toward Drowsiness Detection Using Non-hair-Bearing EEG-Based Brain-Computer Interfaces. IEEE transactions on neural systems and rehabilitation engineering : a publication of the IEEE Engineering in Medicine and Biology Society, 2018, 26(2):400–406.</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[9] Lin B S , Hsu H C , Jan G E , et al. An Interactive Upper-Limb Post-Stroke Rehabilitation System Integrating BCI-based Attention Monitoring and Virtual Reality Feedback// Third International Conference on Computing Measurement Control &amp; Sensor Network. IEEE, 2017.</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[10] </a:t>
            </a:r>
            <a:r>
              <a:rPr lang="en-US" sz="1000" kern="100" dirty="0" err="1">
                <a:effectLst/>
                <a:latin typeface="Times New Roman" panose="02020603050405020304" pitchFamily="18" charset="0"/>
                <a:ea typeface="宋体" panose="02010600030101010101" pitchFamily="2" charset="-122"/>
              </a:rPr>
              <a:t>Picton</a:t>
            </a:r>
            <a:r>
              <a:rPr lang="en-US" sz="1000" kern="100" dirty="0">
                <a:effectLst/>
                <a:latin typeface="Times New Roman" panose="02020603050405020304" pitchFamily="18" charset="0"/>
                <a:ea typeface="宋体" panose="02010600030101010101" pitchFamily="2" charset="-122"/>
              </a:rPr>
              <a:t>, Terence W . The P300 Wave of the Human Event-Related Potential. Journal of Clinical Neurophysiology, 1992, 9(4):456-479.</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[11] Koji K . A brain-computer interface for potential non-verbal facial communication based on EEG signals related to specific emotions. Frontiers in Neuroscience, 2014, 8(8):244.</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[12] </a:t>
            </a:r>
            <a:r>
              <a:rPr lang="en-US" sz="1000" kern="100" dirty="0" err="1">
                <a:effectLst/>
                <a:latin typeface="Times New Roman" panose="02020603050405020304" pitchFamily="18" charset="0"/>
                <a:ea typeface="宋体" panose="02010600030101010101" pitchFamily="2" charset="-122"/>
              </a:rPr>
              <a:t>Schier</a:t>
            </a:r>
            <a:r>
              <a:rPr lang="en-US" sz="1000" kern="100" dirty="0">
                <a:effectLst/>
                <a:latin typeface="Times New Roman" panose="02020603050405020304" pitchFamily="18" charset="0"/>
                <a:ea typeface="宋体" panose="02010600030101010101" pitchFamily="2" charset="-122"/>
              </a:rPr>
              <a:t> M A . Changes in EEG alpha power during simulated driving: a demonstration. International Journal of Psychophysiology Official Journal of the International Organization of Psychophysiology, 2000, 37(2):155-162.</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[13] </a:t>
            </a:r>
            <a:r>
              <a:rPr lang="en-US" sz="1000" kern="100" dirty="0" err="1">
                <a:effectLst/>
                <a:latin typeface="Times New Roman" panose="02020603050405020304" pitchFamily="18" charset="0"/>
                <a:ea typeface="宋体" panose="02010600030101010101" pitchFamily="2" charset="-122"/>
              </a:rPr>
              <a:t>Eoh</a:t>
            </a:r>
            <a:r>
              <a:rPr lang="en-US" sz="1000" kern="100" dirty="0">
                <a:effectLst/>
                <a:latin typeface="Times New Roman" panose="02020603050405020304" pitchFamily="18" charset="0"/>
                <a:ea typeface="宋体" panose="02010600030101010101" pitchFamily="2" charset="-122"/>
              </a:rPr>
              <a:t> H J , Chung M K , Kim S H . Electroencephalographic study of drowsiness in simulated driving with sleep deprivation. International Journal of Industrial Ergonomics, 2005, 35(4):307-320.</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[14] WANG H, DRAGOMIR A, ABBASI N I, et al. A novel real-time driving fatigue detection system based on wireless dry EEG. Cognitive </a:t>
            </a:r>
            <a:r>
              <a:rPr lang="en-US" sz="1000" kern="100" dirty="0" err="1">
                <a:effectLst/>
                <a:latin typeface="Times New Roman" panose="02020603050405020304" pitchFamily="18" charset="0"/>
                <a:ea typeface="宋体" panose="02010600030101010101" pitchFamily="2" charset="-122"/>
              </a:rPr>
              <a:t>neurodynamics</a:t>
            </a:r>
            <a:r>
              <a:rPr lang="en-US" sz="1000" kern="100" dirty="0">
                <a:effectLst/>
                <a:latin typeface="Times New Roman" panose="02020603050405020304" pitchFamily="18" charset="0"/>
                <a:ea typeface="宋体" panose="02010600030101010101" pitchFamily="2" charset="-122"/>
              </a:rPr>
              <a:t>, 2018, 12(4):365–376.</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[15] </a:t>
            </a:r>
            <a:r>
              <a:rPr lang="zh-CN" sz="1000" kern="100" dirty="0">
                <a:effectLst/>
                <a:latin typeface="Times New Roman" panose="02020603050405020304" pitchFamily="18" charset="0"/>
                <a:ea typeface="宋体" panose="02010600030101010101" pitchFamily="2" charset="-122"/>
              </a:rPr>
              <a:t>王海玉</a:t>
            </a:r>
            <a:r>
              <a:rPr lang="en-US" sz="1000" kern="100" dirty="0">
                <a:effectLst/>
                <a:latin typeface="Times New Roman" panose="02020603050405020304" pitchFamily="18" charset="0"/>
                <a:ea typeface="宋体" panose="02010600030101010101" pitchFamily="2" charset="-122"/>
              </a:rPr>
              <a:t>, </a:t>
            </a:r>
            <a:r>
              <a:rPr lang="zh-CN" sz="1000" kern="100" dirty="0">
                <a:effectLst/>
                <a:latin typeface="Times New Roman" panose="02020603050405020304" pitchFamily="18" charset="0"/>
                <a:ea typeface="宋体" panose="02010600030101010101" pitchFamily="2" charset="-122"/>
              </a:rPr>
              <a:t>王映龙</a:t>
            </a:r>
            <a:r>
              <a:rPr lang="en-US" sz="1000" kern="100" dirty="0">
                <a:effectLst/>
                <a:latin typeface="Times New Roman" panose="02020603050405020304" pitchFamily="18" charset="0"/>
                <a:ea typeface="宋体" panose="02010600030101010101" pitchFamily="2" charset="-122"/>
              </a:rPr>
              <a:t>, </a:t>
            </a:r>
            <a:r>
              <a:rPr lang="zh-CN" sz="1000" kern="100" dirty="0">
                <a:effectLst/>
                <a:latin typeface="Times New Roman" panose="02020603050405020304" pitchFamily="18" charset="0"/>
                <a:ea typeface="宋体" panose="02010600030101010101" pitchFamily="2" charset="-122"/>
              </a:rPr>
              <a:t>闵建亮</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等</a:t>
            </a:r>
            <a:r>
              <a:rPr lang="en-US" sz="1000" kern="100" dirty="0">
                <a:effectLst/>
                <a:latin typeface="Times New Roman" panose="02020603050405020304" pitchFamily="18" charset="0"/>
                <a:ea typeface="宋体" panose="02010600030101010101" pitchFamily="2" charset="-122"/>
              </a:rPr>
              <a:t>. </a:t>
            </a:r>
            <a:r>
              <a:rPr lang="zh-CN" sz="1000" kern="100" dirty="0">
                <a:effectLst/>
                <a:latin typeface="Times New Roman" panose="02020603050405020304" pitchFamily="18" charset="0"/>
                <a:ea typeface="宋体" panose="02010600030101010101" pitchFamily="2" charset="-122"/>
              </a:rPr>
              <a:t>基于小波变换与多项指标的疲劳驾驶检测应用</a:t>
            </a:r>
            <a:r>
              <a:rPr lang="en-US" sz="1000" kern="100" dirty="0">
                <a:effectLst/>
                <a:latin typeface="Times New Roman" panose="02020603050405020304" pitchFamily="18" charset="0"/>
                <a:ea typeface="宋体" panose="02010600030101010101" pitchFamily="2" charset="-122"/>
              </a:rPr>
              <a:t>[J]. </a:t>
            </a:r>
            <a:r>
              <a:rPr lang="zh-CN" sz="1000" kern="100" dirty="0">
                <a:effectLst/>
                <a:latin typeface="Times New Roman" panose="02020603050405020304" pitchFamily="18" charset="0"/>
                <a:ea typeface="宋体" panose="02010600030101010101" pitchFamily="2" charset="-122"/>
              </a:rPr>
              <a:t>计算机与现代化</a:t>
            </a:r>
            <a:r>
              <a:rPr lang="en-US" sz="1000" kern="100" dirty="0">
                <a:effectLst/>
                <a:latin typeface="Times New Roman" panose="02020603050405020304" pitchFamily="18" charset="0"/>
                <a:ea typeface="宋体" panose="02010600030101010101" pitchFamily="2" charset="-122"/>
              </a:rPr>
              <a:t>, 2018, 000(010):32-35,43.</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[16] Subasi A . Automatic recognition of alertness level from EEG by using neural network and wavelet coefficients. Expert Systems with Applications, 2005, 28( 4):701-711.</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[17] Pincus S M. Approximate entropy as a measure of system </a:t>
            </a:r>
            <a:r>
              <a:rPr lang="en-US" sz="1000" kern="100" dirty="0" err="1">
                <a:effectLst/>
                <a:latin typeface="Times New Roman" panose="02020603050405020304" pitchFamily="18" charset="0"/>
                <a:ea typeface="宋体" panose="02010600030101010101" pitchFamily="2" charset="-122"/>
              </a:rPr>
              <a:t>complexity.Proceedings</a:t>
            </a:r>
            <a:r>
              <a:rPr lang="en-US" sz="1000" kern="100" dirty="0">
                <a:effectLst/>
                <a:latin typeface="Times New Roman" panose="02020603050405020304" pitchFamily="18" charset="0"/>
                <a:ea typeface="宋体" panose="02010600030101010101" pitchFamily="2" charset="-122"/>
              </a:rPr>
              <a:t> of the National Academy of Science,1991,88(6):2297-2301</a:t>
            </a:r>
          </a:p>
          <a:p>
            <a:pPr marL="269875" marR="0" indent="-269875" algn="just">
              <a:spcBef>
                <a:spcPts val="0"/>
              </a:spcBef>
              <a:spcAft>
                <a:spcPts val="0"/>
              </a:spcAft>
            </a:pPr>
            <a:endParaRPr lang="en-US" sz="1000" kern="100" dirty="0">
              <a:effectLst/>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References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51</a:t>
            </a:fld>
            <a:endParaRPr lang="en-US" altLang="zh-CN" dirty="0">
              <a:solidFill>
                <a:srgbClr val="000000"/>
              </a:solidFill>
            </a:endParaRPr>
          </a:p>
        </p:txBody>
      </p:sp>
      <p:sp>
        <p:nvSpPr>
          <p:cNvPr id="6" name="文本框 5">
            <a:extLst>
              <a:ext uri="{FF2B5EF4-FFF2-40B4-BE49-F238E27FC236}">
                <a16:creationId xmlns:a16="http://schemas.microsoft.com/office/drawing/2014/main" id="{480B10D2-5E46-4CE3-9EDE-91CEE0566BEC}"/>
              </a:ext>
            </a:extLst>
          </p:cNvPr>
          <p:cNvSpPr txBox="1"/>
          <p:nvPr/>
        </p:nvSpPr>
        <p:spPr>
          <a:xfrm>
            <a:off x="467544" y="1340768"/>
            <a:ext cx="8136904" cy="4401205"/>
          </a:xfrm>
          <a:prstGeom prst="rect">
            <a:avLst/>
          </a:prstGeom>
          <a:noFill/>
        </p:spPr>
        <p:txBody>
          <a:bodyPr wrap="square">
            <a:spAutoFit/>
          </a:bodyPr>
          <a:lstStyle/>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[18] Richman, Joshua, S, et al. Physiological time-series analysis using approximate entropy and sample entropy. American Journal of Physiology, 2000.</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[19] Xu L , Liu J , Xiao G , et al. Characterization and Classification of EEG Attention Based on Fuzzy Entropy// International Conference on Digital Manufacturing &amp; Automation. IEEE Computer Society, 2012.</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[20] </a:t>
            </a:r>
            <a:r>
              <a:rPr lang="en-US" sz="1000" kern="100" dirty="0" err="1">
                <a:effectLst/>
                <a:latin typeface="Times New Roman" panose="02020603050405020304" pitchFamily="18" charset="0"/>
                <a:ea typeface="宋体" panose="02010600030101010101" pitchFamily="2" charset="-122"/>
              </a:rPr>
              <a:t>Kannathal</a:t>
            </a:r>
            <a:r>
              <a:rPr lang="en-US" sz="1000" kern="100" dirty="0">
                <a:effectLst/>
                <a:latin typeface="Times New Roman" panose="02020603050405020304" pitchFamily="18" charset="0"/>
                <a:ea typeface="宋体" panose="02010600030101010101" pitchFamily="2" charset="-122"/>
              </a:rPr>
              <a:t> N , Choo M L , Acharya U R , et al. Entropies for detection of epilepsy in EEG. Computer Methods and Programs in Biomedicine, 2005, 80(3):187-194.</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[21] </a:t>
            </a:r>
            <a:r>
              <a:rPr lang="zh-CN" sz="1000" kern="100" dirty="0">
                <a:effectLst/>
                <a:latin typeface="Times New Roman" panose="02020603050405020304" pitchFamily="18" charset="0"/>
                <a:ea typeface="宋体" panose="02010600030101010101" pitchFamily="2" charset="-122"/>
              </a:rPr>
              <a:t>吴欢</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印想</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官金安</a:t>
            </a:r>
            <a:r>
              <a:rPr lang="en-US" sz="1000" kern="100" dirty="0">
                <a:effectLst/>
                <a:latin typeface="Times New Roman" panose="02020603050405020304" pitchFamily="18" charset="0"/>
                <a:ea typeface="宋体" panose="02010600030101010101" pitchFamily="2" charset="-122"/>
              </a:rPr>
              <a:t>.</a:t>
            </a:r>
            <a:r>
              <a:rPr lang="zh-CN" sz="1000" kern="100" dirty="0">
                <a:effectLst/>
                <a:latin typeface="Times New Roman" panose="02020603050405020304" pitchFamily="18" charset="0"/>
                <a:ea typeface="宋体" panose="02010600030101010101" pitchFamily="2" charset="-122"/>
              </a:rPr>
              <a:t>频带能量与样本熵在注意力脑电信号中的对比研究</a:t>
            </a:r>
            <a:r>
              <a:rPr lang="en-US" sz="1000" kern="100" dirty="0">
                <a:effectLst/>
                <a:latin typeface="Times New Roman" panose="02020603050405020304" pitchFamily="18" charset="0"/>
                <a:ea typeface="宋体" panose="02010600030101010101" pitchFamily="2" charset="-122"/>
              </a:rPr>
              <a:t>[J].</a:t>
            </a:r>
            <a:r>
              <a:rPr lang="zh-CN" sz="1000" kern="100" dirty="0">
                <a:effectLst/>
                <a:latin typeface="Times New Roman" panose="02020603050405020304" pitchFamily="18" charset="0"/>
                <a:ea typeface="宋体" panose="02010600030101010101" pitchFamily="2" charset="-122"/>
              </a:rPr>
              <a:t>计算机与数字工程</a:t>
            </a:r>
            <a:r>
              <a:rPr lang="en-US" sz="1000" kern="100" dirty="0">
                <a:effectLst/>
                <a:latin typeface="Times New Roman" panose="02020603050405020304" pitchFamily="18" charset="0"/>
                <a:ea typeface="宋体" panose="02010600030101010101" pitchFamily="2" charset="-122"/>
              </a:rPr>
              <a:t>,2020,48(3):603-606,622.</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[22] Hu J , Min J . Automated detection of driver fatigue based on EEG signals using gradient boosting decision tree model. Cognitive </a:t>
            </a:r>
            <a:r>
              <a:rPr lang="en-US" sz="1000" kern="100" dirty="0" err="1">
                <a:effectLst/>
                <a:latin typeface="Times New Roman" panose="02020603050405020304" pitchFamily="18" charset="0"/>
                <a:ea typeface="宋体" panose="02010600030101010101" pitchFamily="2" charset="-122"/>
              </a:rPr>
              <a:t>Neurodynamics</a:t>
            </a:r>
            <a:r>
              <a:rPr lang="en-US" sz="1000" kern="100" dirty="0">
                <a:effectLst/>
                <a:latin typeface="Times New Roman" panose="02020603050405020304" pitchFamily="18" charset="0"/>
                <a:ea typeface="宋体" panose="02010600030101010101" pitchFamily="2" charset="-122"/>
              </a:rPr>
              <a:t>, 2018.</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[23] </a:t>
            </a:r>
            <a:r>
              <a:rPr lang="en-US" sz="1000" kern="100" dirty="0" err="1">
                <a:effectLst/>
                <a:latin typeface="Times New Roman" panose="02020603050405020304" pitchFamily="18" charset="0"/>
                <a:ea typeface="宋体" panose="02010600030101010101" pitchFamily="2" charset="-122"/>
              </a:rPr>
              <a:t>Kashihara</a:t>
            </a:r>
            <a:r>
              <a:rPr lang="en-US" sz="1000" kern="100" dirty="0">
                <a:effectLst/>
                <a:latin typeface="Times New Roman" panose="02020603050405020304" pitchFamily="18" charset="0"/>
                <a:ea typeface="宋体" panose="02010600030101010101" pitchFamily="2" charset="-122"/>
              </a:rPr>
              <a:t>, Koji. Automatic discrimination of attention levels estimated by frontal EEG activity in drivers. 2017:194-197.</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[24] </a:t>
            </a:r>
            <a:r>
              <a:rPr lang="en-US" sz="1000" kern="100" dirty="0" err="1">
                <a:effectLst/>
                <a:latin typeface="Times New Roman" panose="02020603050405020304" pitchFamily="18" charset="0"/>
                <a:ea typeface="宋体" panose="02010600030101010101" pitchFamily="2" charset="-122"/>
              </a:rPr>
              <a:t>Almogbel</a:t>
            </a:r>
            <a:r>
              <a:rPr lang="en-US" sz="1000" kern="100" dirty="0">
                <a:effectLst/>
                <a:latin typeface="Times New Roman" panose="02020603050405020304" pitchFamily="18" charset="0"/>
                <a:ea typeface="宋体" panose="02010600030101010101" pitchFamily="2" charset="-122"/>
              </a:rPr>
              <a:t> M A , Dang A H , </a:t>
            </a:r>
            <a:r>
              <a:rPr lang="en-US" sz="1000" kern="100" dirty="0" err="1">
                <a:effectLst/>
                <a:latin typeface="Times New Roman" panose="02020603050405020304" pitchFamily="18" charset="0"/>
                <a:ea typeface="宋体" panose="02010600030101010101" pitchFamily="2" charset="-122"/>
              </a:rPr>
              <a:t>Kameyama</a:t>
            </a:r>
            <a:r>
              <a:rPr lang="en-US" sz="1000" kern="100" dirty="0">
                <a:effectLst/>
                <a:latin typeface="Times New Roman" panose="02020603050405020304" pitchFamily="18" charset="0"/>
                <a:ea typeface="宋体" panose="02010600030101010101" pitchFamily="2" charset="-122"/>
              </a:rPr>
              <a:t> W . EEG-signals based cognitive workload detection of vehicle driver using deep learning// 2018 20th International Conference on Advanced Communications Technology (ICACT). 2018.</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[25] A. Costa-García, E. </a:t>
            </a:r>
            <a:r>
              <a:rPr lang="en-US" sz="1000" kern="100" dirty="0" err="1">
                <a:effectLst/>
                <a:latin typeface="Times New Roman" panose="02020603050405020304" pitchFamily="18" charset="0"/>
                <a:ea typeface="宋体" panose="02010600030101010101" pitchFamily="2" charset="-122"/>
              </a:rPr>
              <a:t>Iáez</a:t>
            </a:r>
            <a:r>
              <a:rPr lang="en-US" sz="1000" kern="100" dirty="0">
                <a:effectLst/>
                <a:latin typeface="Times New Roman" panose="02020603050405020304" pitchFamily="18" charset="0"/>
                <a:ea typeface="宋体" panose="02010600030101010101" pitchFamily="2" charset="-122"/>
              </a:rPr>
              <a:t>, Del-Ama A J , et al. EEG model stability and online decoding of attentional demand during gait using gamma band features. Neurocomputing, 2019, 360:151-162.</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[26] </a:t>
            </a:r>
            <a:r>
              <a:rPr lang="en-US" sz="1000" kern="100" dirty="0" err="1">
                <a:effectLst/>
                <a:latin typeface="Times New Roman" panose="02020603050405020304" pitchFamily="18" charset="0"/>
                <a:ea typeface="宋体" panose="02010600030101010101" pitchFamily="2" charset="-122"/>
              </a:rPr>
              <a:t>Marturano</a:t>
            </a:r>
            <a:r>
              <a:rPr lang="en-US" sz="1000" kern="100" dirty="0">
                <a:effectLst/>
                <a:latin typeface="Times New Roman" panose="02020603050405020304" pitchFamily="18" charset="0"/>
                <a:ea typeface="宋体" panose="02010600030101010101" pitchFamily="2" charset="-122"/>
              </a:rPr>
              <a:t>, Francesca &amp; </a:t>
            </a:r>
            <a:r>
              <a:rPr lang="en-US" sz="1000" kern="100" dirty="0" err="1">
                <a:effectLst/>
                <a:latin typeface="Times New Roman" panose="02020603050405020304" pitchFamily="18" charset="0"/>
                <a:ea typeface="宋体" panose="02010600030101010101" pitchFamily="2" charset="-122"/>
              </a:rPr>
              <a:t>Brigadoi</a:t>
            </a:r>
            <a:r>
              <a:rPr lang="en-US" sz="1000" kern="100" dirty="0">
                <a:effectLst/>
                <a:latin typeface="Times New Roman" panose="02020603050405020304" pitchFamily="18" charset="0"/>
                <a:ea typeface="宋体" panose="02010600030101010101" pitchFamily="2" charset="-122"/>
              </a:rPr>
              <a:t>, Sabrina &amp; Doro, Mattia &amp; </a:t>
            </a:r>
            <a:r>
              <a:rPr lang="en-US" sz="1000" kern="100" dirty="0" err="1">
                <a:effectLst/>
                <a:latin typeface="Times New Roman" panose="02020603050405020304" pitchFamily="18" charset="0"/>
                <a:ea typeface="宋体" panose="02010600030101010101" pitchFamily="2" charset="-122"/>
              </a:rPr>
              <a:t>Dell'Acqua</a:t>
            </a:r>
            <a:r>
              <a:rPr lang="en-US" sz="1000" kern="100" dirty="0">
                <a:effectLst/>
                <a:latin typeface="Times New Roman" panose="02020603050405020304" pitchFamily="18" charset="0"/>
                <a:ea typeface="宋体" panose="02010600030101010101" pitchFamily="2" charset="-122"/>
              </a:rPr>
              <a:t>, Roberto &amp; </a:t>
            </a:r>
            <a:r>
              <a:rPr lang="en-US" sz="1000" kern="100" dirty="0" err="1">
                <a:effectLst/>
                <a:latin typeface="Times New Roman" panose="02020603050405020304" pitchFamily="18" charset="0"/>
                <a:ea typeface="宋体" panose="02010600030101010101" pitchFamily="2" charset="-122"/>
              </a:rPr>
              <a:t>Sparacino</a:t>
            </a:r>
            <a:r>
              <a:rPr lang="en-US" sz="1000" kern="100" dirty="0">
                <a:effectLst/>
                <a:latin typeface="Times New Roman" panose="02020603050405020304" pitchFamily="18" charset="0"/>
                <a:ea typeface="宋体" panose="02010600030101010101" pitchFamily="2" charset="-122"/>
              </a:rPr>
              <a:t>, Giovanni. (2019). Development and Test of an ERP Simulator Emulating Visual N2 Variability in Amplitude and Latency.</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[27] Evelyn </a:t>
            </a:r>
            <a:r>
              <a:rPr lang="en-US" sz="1000" kern="100" dirty="0" err="1">
                <a:effectLst/>
                <a:latin typeface="Times New Roman" panose="02020603050405020304" pitchFamily="18" charset="0"/>
                <a:ea typeface="宋体" panose="02010600030101010101" pitchFamily="2" charset="-122"/>
              </a:rPr>
              <a:t>Gianfranchi,Giovanni</a:t>
            </a:r>
            <a:r>
              <a:rPr lang="en-US" sz="1000" kern="100" dirty="0">
                <a:effectLst/>
                <a:latin typeface="Times New Roman" panose="02020603050405020304" pitchFamily="18" charset="0"/>
                <a:ea typeface="宋体" panose="02010600030101010101" pitchFamily="2" charset="-122"/>
              </a:rPr>
              <a:t> </a:t>
            </a:r>
            <a:r>
              <a:rPr lang="en-US" sz="1000" kern="100" dirty="0" err="1">
                <a:effectLst/>
                <a:latin typeface="Times New Roman" panose="02020603050405020304" pitchFamily="18" charset="0"/>
                <a:ea typeface="宋体" panose="02010600030101010101" pitchFamily="2" charset="-122"/>
              </a:rPr>
              <a:t>Mento,Gian</a:t>
            </a:r>
            <a:r>
              <a:rPr lang="en-US" sz="1000" kern="100" dirty="0">
                <a:effectLst/>
                <a:latin typeface="Times New Roman" panose="02020603050405020304" pitchFamily="18" charset="0"/>
                <a:ea typeface="宋体" panose="02010600030101010101" pitchFamily="2" charset="-122"/>
              </a:rPr>
              <a:t> Marco </a:t>
            </a:r>
            <a:r>
              <a:rPr lang="en-US" sz="1000" kern="100" dirty="0" err="1">
                <a:effectLst/>
                <a:latin typeface="Times New Roman" panose="02020603050405020304" pitchFamily="18" charset="0"/>
                <a:ea typeface="宋体" panose="02010600030101010101" pitchFamily="2" charset="-122"/>
              </a:rPr>
              <a:t>Duma,Christian</a:t>
            </a:r>
            <a:r>
              <a:rPr lang="en-US" sz="1000" kern="100" dirty="0">
                <a:effectLst/>
                <a:latin typeface="Times New Roman" panose="02020603050405020304" pitchFamily="18" charset="0"/>
                <a:ea typeface="宋体" panose="02010600030101010101" pitchFamily="2" charset="-122"/>
              </a:rPr>
              <a:t> </a:t>
            </a:r>
            <a:r>
              <a:rPr lang="en-US" sz="1000" kern="100" dirty="0" err="1">
                <a:effectLst/>
                <a:latin typeface="Times New Roman" panose="02020603050405020304" pitchFamily="18" charset="0"/>
                <a:ea typeface="宋体" panose="02010600030101010101" pitchFamily="2" charset="-122"/>
              </a:rPr>
              <a:t>Chierchia,Michela</a:t>
            </a:r>
            <a:r>
              <a:rPr lang="en-US" sz="1000" kern="100" dirty="0">
                <a:effectLst/>
                <a:latin typeface="Times New Roman" panose="02020603050405020304" pitchFamily="18" charset="0"/>
                <a:ea typeface="宋体" panose="02010600030101010101" pitchFamily="2" charset="-122"/>
              </a:rPr>
              <a:t> </a:t>
            </a:r>
            <a:r>
              <a:rPr lang="en-US" sz="1000" kern="100" dirty="0" err="1">
                <a:effectLst/>
                <a:latin typeface="Times New Roman" panose="02020603050405020304" pitchFamily="18" charset="0"/>
                <a:ea typeface="宋体" panose="02010600030101010101" pitchFamily="2" charset="-122"/>
              </a:rPr>
              <a:t>Sarlo,Mariaelena</a:t>
            </a:r>
            <a:r>
              <a:rPr lang="en-US" sz="1000" kern="100" dirty="0">
                <a:effectLst/>
                <a:latin typeface="Times New Roman" panose="02020603050405020304" pitchFamily="18" charset="0"/>
                <a:ea typeface="宋体" panose="02010600030101010101" pitchFamily="2" charset="-122"/>
              </a:rPr>
              <a:t> Tagliabue. Electrophysiological correlates of attentional monitoring during a complex driving simulation task. Biological Psychology,2020,154.</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[28] </a:t>
            </a:r>
            <a:r>
              <a:rPr lang="en-US" sz="1000" kern="100" dirty="0" err="1">
                <a:effectLst/>
                <a:latin typeface="Times New Roman" panose="02020603050405020304" pitchFamily="18" charset="0"/>
                <a:ea typeface="宋体" panose="02010600030101010101" pitchFamily="2" charset="-122"/>
              </a:rPr>
              <a:t>Gianfranchi</a:t>
            </a:r>
            <a:r>
              <a:rPr lang="en-US" sz="1000" kern="100" dirty="0">
                <a:effectLst/>
                <a:latin typeface="Times New Roman" panose="02020603050405020304" pitchFamily="18" charset="0"/>
                <a:ea typeface="宋体" panose="02010600030101010101" pitchFamily="2" charset="-122"/>
              </a:rPr>
              <a:t> E , Mento G , Duma G M , et al. Electrophysiological correlates of attentional monitoring during a complex driving simulation task. Biological Psychology, 2020, 154:107918.</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[29] L. Cohen, "Time–Frequency Analysis," Prentice-Hall, New York, 1995. ISBN 978-0135945322</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[28] C. T. Lin, S. A. Chen, T. T. Chiu, H. Z. Lin, and L. W. Ko, “Spatial and temporal EEG dynamics of dual-task driving performance,” Journal of </a:t>
            </a:r>
            <a:r>
              <a:rPr lang="en-US" sz="1000" kern="100" dirty="0" err="1">
                <a:effectLst/>
                <a:latin typeface="Times New Roman" panose="02020603050405020304" pitchFamily="18" charset="0"/>
                <a:ea typeface="宋体" panose="02010600030101010101" pitchFamily="2" charset="-122"/>
              </a:rPr>
              <a:t>neuroengineering</a:t>
            </a:r>
            <a:r>
              <a:rPr lang="en-US" sz="1000" kern="100" dirty="0">
                <a:effectLst/>
                <a:latin typeface="Times New Roman" panose="02020603050405020304" pitchFamily="18" charset="0"/>
                <a:ea typeface="宋体" panose="02010600030101010101" pitchFamily="2" charset="-122"/>
              </a:rPr>
              <a:t> and rehabilitation, vol. 8, no. 1, pp. 1-13, 2011.</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[29] T. W. </a:t>
            </a:r>
            <a:r>
              <a:rPr lang="en-US" sz="1000" kern="100" dirty="0" err="1">
                <a:effectLst/>
                <a:latin typeface="Times New Roman" panose="02020603050405020304" pitchFamily="18" charset="0"/>
                <a:ea typeface="宋体" panose="02010600030101010101" pitchFamily="2" charset="-122"/>
              </a:rPr>
              <a:t>Picton</a:t>
            </a:r>
            <a:r>
              <a:rPr lang="en-US" sz="1000" kern="100" dirty="0">
                <a:effectLst/>
                <a:latin typeface="Times New Roman" panose="02020603050405020304" pitchFamily="18" charset="0"/>
                <a:ea typeface="宋体" panose="02010600030101010101" pitchFamily="2" charset="-122"/>
              </a:rPr>
              <a:t>, “The P300 wave of the human event-related potential,” Journal of clinical neurophysiology, vol. 9, no. 4, pp. 456-479, 1992.</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[13] </a:t>
            </a:r>
            <a:r>
              <a:rPr lang="en-US" sz="1000" kern="100" dirty="0" err="1">
                <a:effectLst/>
                <a:latin typeface="Times New Roman" panose="02020603050405020304" pitchFamily="18" charset="0"/>
                <a:ea typeface="宋体" panose="02010600030101010101" pitchFamily="2" charset="-122"/>
              </a:rPr>
              <a:t>Eoh</a:t>
            </a:r>
            <a:r>
              <a:rPr lang="en-US" sz="1000" kern="100" dirty="0">
                <a:effectLst/>
                <a:latin typeface="Times New Roman" panose="02020603050405020304" pitchFamily="18" charset="0"/>
                <a:ea typeface="宋体" panose="02010600030101010101" pitchFamily="2" charset="-122"/>
              </a:rPr>
              <a:t> H J , Chung M K , Kim S H . Electroencephalographic study of drowsiness in simulated driving with sleep deprivation[J]. International Journal of Industrial Ergonomics, 2005, 35(4):307-320.</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[32]Quinlan J R, Introduction of decision trees[J]. Machine learning, 1986, I(1)81-106</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[30] Gibson Z , Butterfield J , Rodger M , et al. Use of Dry Electrode Electroencephalography (EEG) to Monitor Pilot Workload and Distraction Based on P300 Responses to an Auditory Oddball Task[M]// Advances in </a:t>
            </a:r>
            <a:r>
              <a:rPr lang="en-US" sz="1000" kern="100" dirty="0" err="1">
                <a:effectLst/>
                <a:latin typeface="Times New Roman" panose="02020603050405020304" pitchFamily="18" charset="0"/>
                <a:ea typeface="宋体" panose="02010600030101010101" pitchFamily="2" charset="-122"/>
              </a:rPr>
              <a:t>Neuroergonomics</a:t>
            </a:r>
            <a:r>
              <a:rPr lang="en-US" sz="1000" kern="100" dirty="0">
                <a:effectLst/>
                <a:latin typeface="Times New Roman" panose="02020603050405020304" pitchFamily="18" charset="0"/>
                <a:ea typeface="宋体" panose="02010600030101010101" pitchFamily="2" charset="-122"/>
              </a:rPr>
              <a:t> and Cognitive Engineering. 2019.</a:t>
            </a:r>
          </a:p>
        </p:txBody>
      </p:sp>
    </p:spTree>
    <p:extLst>
      <p:ext uri="{BB962C8B-B14F-4D97-AF65-F5344CB8AC3E}">
        <p14:creationId xmlns:p14="http://schemas.microsoft.com/office/powerpoint/2010/main" val="2100129619"/>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References</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52</a:t>
            </a:fld>
            <a:endParaRPr lang="en-US" altLang="zh-CN" dirty="0">
              <a:solidFill>
                <a:srgbClr val="000000"/>
              </a:solidFill>
            </a:endParaRPr>
          </a:p>
        </p:txBody>
      </p:sp>
      <p:sp>
        <p:nvSpPr>
          <p:cNvPr id="6" name="文本框 5">
            <a:extLst>
              <a:ext uri="{FF2B5EF4-FFF2-40B4-BE49-F238E27FC236}">
                <a16:creationId xmlns:a16="http://schemas.microsoft.com/office/drawing/2014/main" id="{997E52B5-237F-4CF3-BC89-D30B224FE16F}"/>
              </a:ext>
            </a:extLst>
          </p:cNvPr>
          <p:cNvSpPr txBox="1"/>
          <p:nvPr/>
        </p:nvSpPr>
        <p:spPr>
          <a:xfrm>
            <a:off x="342553" y="1484784"/>
            <a:ext cx="8117879" cy="2092881"/>
          </a:xfrm>
          <a:prstGeom prst="rect">
            <a:avLst/>
          </a:prstGeom>
          <a:noFill/>
        </p:spPr>
        <p:txBody>
          <a:bodyPr wrap="square">
            <a:spAutoFit/>
          </a:bodyPr>
          <a:lstStyle/>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[31] C. T. Lin, S. A. Chen, T. T. Chiu, H. Z. Lin, and L. W. Ko, “Spatial and temporal EEG dynamics of dual-task driving performance,” Journal of </a:t>
            </a:r>
            <a:r>
              <a:rPr lang="en-US" sz="1000" kern="100" dirty="0" err="1">
                <a:effectLst/>
                <a:latin typeface="Times New Roman" panose="02020603050405020304" pitchFamily="18" charset="0"/>
                <a:ea typeface="宋体" panose="02010600030101010101" pitchFamily="2" charset="-122"/>
              </a:rPr>
              <a:t>neuroengineering</a:t>
            </a:r>
            <a:r>
              <a:rPr lang="en-US" sz="1000" kern="100" dirty="0">
                <a:effectLst/>
                <a:latin typeface="Times New Roman" panose="02020603050405020304" pitchFamily="18" charset="0"/>
                <a:ea typeface="宋体" panose="02010600030101010101" pitchFamily="2" charset="-122"/>
              </a:rPr>
              <a:t> and rehabilitation, vol. 8, no. 1, pp. 1-13, 2011.</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[32] T. W. </a:t>
            </a:r>
            <a:r>
              <a:rPr lang="en-US" sz="1000" kern="100" dirty="0" err="1">
                <a:effectLst/>
                <a:latin typeface="Times New Roman" panose="02020603050405020304" pitchFamily="18" charset="0"/>
                <a:ea typeface="宋体" panose="02010600030101010101" pitchFamily="2" charset="-122"/>
              </a:rPr>
              <a:t>Picton</a:t>
            </a:r>
            <a:r>
              <a:rPr lang="en-US" sz="1000" kern="100" dirty="0">
                <a:effectLst/>
                <a:latin typeface="Times New Roman" panose="02020603050405020304" pitchFamily="18" charset="0"/>
                <a:ea typeface="宋体" panose="02010600030101010101" pitchFamily="2" charset="-122"/>
              </a:rPr>
              <a:t>, “The P300 wave of the human event-related potential,” Journal of clinical neurophysiology, vol. 9, no. 4, pp. 456-479, 1992.</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[33] K. </a:t>
            </a:r>
            <a:r>
              <a:rPr lang="en-US" sz="1000" kern="100" dirty="0" err="1">
                <a:effectLst/>
                <a:latin typeface="Times New Roman" panose="02020603050405020304" pitchFamily="18" charset="0"/>
                <a:ea typeface="宋体" panose="02010600030101010101" pitchFamily="2" charset="-122"/>
              </a:rPr>
              <a:t>Kashihara</a:t>
            </a:r>
            <a:r>
              <a:rPr lang="en-US" sz="1000" kern="100" dirty="0">
                <a:effectLst/>
                <a:latin typeface="Times New Roman" panose="02020603050405020304" pitchFamily="18" charset="0"/>
                <a:ea typeface="宋体" panose="02010600030101010101" pitchFamily="2" charset="-122"/>
              </a:rPr>
              <a:t>, “A brain-computer interface for potential nonverbal facial communication based on EEG signals related to specific emotions,” Frontiers in Neuroscience, vol. 8, no. 244, pp. 1-12, 2014.</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[34] </a:t>
            </a:r>
            <a:r>
              <a:rPr lang="en-US" sz="1000" kern="100" dirty="0" err="1">
                <a:effectLst/>
                <a:latin typeface="Times New Roman" panose="02020603050405020304" pitchFamily="18" charset="0"/>
                <a:ea typeface="宋体" panose="02010600030101010101" pitchFamily="2" charset="-122"/>
              </a:rPr>
              <a:t>Sakhnovich</a:t>
            </a:r>
            <a:r>
              <a:rPr lang="en-US" sz="1000" kern="100" dirty="0">
                <a:effectLst/>
                <a:latin typeface="Times New Roman" panose="02020603050405020304" pitchFamily="18" charset="0"/>
                <a:ea typeface="宋体" panose="02010600030101010101" pitchFamily="2" charset="-122"/>
              </a:rPr>
              <a:t> A . </a:t>
            </a:r>
            <a:r>
              <a:rPr lang="en-US" sz="1000" kern="100" dirty="0" err="1">
                <a:effectLst/>
                <a:latin typeface="Times New Roman" panose="02020603050405020304" pitchFamily="18" charset="0"/>
                <a:ea typeface="宋体" panose="02010600030101010101" pitchFamily="2" charset="-122"/>
              </a:rPr>
              <a:t>Nonisospectral</a:t>
            </a:r>
            <a:r>
              <a:rPr lang="en-US" sz="1000" kern="100" dirty="0">
                <a:effectLst/>
                <a:latin typeface="Times New Roman" panose="02020603050405020304" pitchFamily="18" charset="0"/>
                <a:ea typeface="宋体" panose="02010600030101010101" pitchFamily="2" charset="-122"/>
              </a:rPr>
              <a:t> integrable nonlinear equations with external potentials and their GBDT solutions[J]. Journal of Physics A Mathematical &amp; Theoretical, 2007, 41(15).</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[36] </a:t>
            </a:r>
            <a:r>
              <a:rPr lang="en-US" sz="1000" kern="100" dirty="0" err="1">
                <a:effectLst/>
                <a:latin typeface="Times New Roman" panose="02020603050405020304" pitchFamily="18" charset="0"/>
                <a:ea typeface="宋体" panose="02010600030101010101" pitchFamily="2" charset="-122"/>
              </a:rPr>
              <a:t>Ocak</a:t>
            </a:r>
            <a:r>
              <a:rPr lang="en-US" sz="1000" kern="100" dirty="0">
                <a:effectLst/>
                <a:latin typeface="Times New Roman" panose="02020603050405020304" pitchFamily="18" charset="0"/>
                <a:ea typeface="宋体" panose="02010600030101010101" pitchFamily="2" charset="-122"/>
              </a:rPr>
              <a:t> H . Automatic detection of epileptic seizures in EEG using discrete wavelet transform and approximate entropy[J]. Expert Systems with Applications, 2009.</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[37]Delorme, A., &amp; </a:t>
            </a:r>
            <a:r>
              <a:rPr lang="en-US" sz="1000" kern="100" dirty="0" err="1">
                <a:effectLst/>
                <a:latin typeface="Times New Roman" panose="02020603050405020304" pitchFamily="18" charset="0"/>
                <a:ea typeface="宋体" panose="02010600030101010101" pitchFamily="2" charset="-122"/>
              </a:rPr>
              <a:t>Makeig</a:t>
            </a:r>
            <a:r>
              <a:rPr lang="en-US" sz="1000" kern="100" dirty="0">
                <a:effectLst/>
                <a:latin typeface="Times New Roman" panose="02020603050405020304" pitchFamily="18" charset="0"/>
                <a:ea typeface="宋体" panose="02010600030101010101" pitchFamily="2" charset="-122"/>
              </a:rPr>
              <a:t>, S. (2004). EEGLAB: an open source toolbox for analysis of single-trial EEG dynamics including independent component analysis. Journal of neuroscience methods, 134(1), 9-21. </a:t>
            </a:r>
          </a:p>
          <a:p>
            <a:pPr marL="269875" marR="0" indent="-269875" algn="just">
              <a:spcBef>
                <a:spcPts val="0"/>
              </a:spcBef>
              <a:spcAft>
                <a:spcPts val="0"/>
              </a:spcAft>
            </a:pPr>
            <a:r>
              <a:rPr lang="en-US" sz="1000" kern="100" dirty="0">
                <a:effectLst/>
                <a:latin typeface="Times New Roman" panose="02020603050405020304" pitchFamily="18" charset="0"/>
                <a:ea typeface="宋体" panose="02010600030101010101" pitchFamily="2" charset="-122"/>
              </a:rPr>
              <a:t>[38] Xu L , Liu J , Xiao G , et al. Characterization and Classification of EEG Attention Based on Fuzzy Entropy[C]// International Conference on Digital Manufacturing &amp; Automation. IEEE Computer Society, 2012.</a:t>
            </a:r>
          </a:p>
        </p:txBody>
      </p:sp>
    </p:spTree>
    <p:extLst>
      <p:ext uri="{BB962C8B-B14F-4D97-AF65-F5344CB8AC3E}">
        <p14:creationId xmlns:p14="http://schemas.microsoft.com/office/powerpoint/2010/main" val="1990977907"/>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Background</a:t>
            </a:r>
            <a:endParaRPr lang="zh-CN" altLang="en-US"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6</a:t>
            </a:fld>
            <a:endParaRPr lang="en-US" altLang="zh-CN" dirty="0">
              <a:solidFill>
                <a:srgbClr val="000000"/>
              </a:solidFill>
            </a:endParaRPr>
          </a:p>
        </p:txBody>
      </p:sp>
      <p:sp>
        <p:nvSpPr>
          <p:cNvPr id="6" name="内容占位符 5"/>
          <p:cNvSpPr>
            <a:spLocks noGrp="1"/>
          </p:cNvSpPr>
          <p:nvPr>
            <p:ph idx="1"/>
          </p:nvPr>
        </p:nvSpPr>
        <p:spPr>
          <a:xfrm>
            <a:off x="395604" y="1557020"/>
            <a:ext cx="8280851" cy="4752975"/>
          </a:xfrm>
        </p:spPr>
        <p:txBody>
          <a:bodyPr/>
          <a:lstStyle/>
          <a:p>
            <a:pPr marL="0" indent="0" algn="ctr">
              <a:lnSpc>
                <a:spcPct val="150000"/>
              </a:lnSpc>
              <a:buFont typeface="Wingdings" panose="05000000000000000000" charset="0"/>
              <a:buNone/>
            </a:pPr>
            <a:r>
              <a:rPr lang="en-US" altLang="zh-CN" sz="2000" dirty="0">
                <a:latin typeface="微软雅黑" panose="020B0503020204020204" charset="-122"/>
                <a:ea typeface="微软雅黑" panose="020B0503020204020204" charset="-122"/>
                <a:sym typeface="+mn-ea"/>
              </a:rPr>
              <a:t>Remaining problems</a:t>
            </a:r>
            <a:endParaRPr lang="zh-CN" altLang="en-US" sz="2000" dirty="0">
              <a:latin typeface="微软雅黑" panose="020B0503020204020204" charset="-122"/>
              <a:ea typeface="微软雅黑" panose="020B0503020204020204" charset="-122"/>
              <a:sym typeface="+mn-ea"/>
            </a:endParaRPr>
          </a:p>
          <a:p>
            <a:pPr marL="342900" lvl="0" indent="-342900">
              <a:lnSpc>
                <a:spcPct val="150000"/>
              </a:lnSpc>
              <a:buFont typeface="+mj-lt"/>
              <a:buAutoNum type="arabicPeriod"/>
            </a:pPr>
            <a:r>
              <a:rPr lang="en-US" altLang="zh-CN" sz="2000" dirty="0">
                <a:solidFill>
                  <a:schemeClr val="accent2"/>
                </a:solidFill>
                <a:latin typeface="微软雅黑" panose="020B0503020204020204" charset="-122"/>
                <a:ea typeface="微软雅黑" panose="020B0503020204020204" charset="-122"/>
                <a:sym typeface="+mn-ea"/>
              </a:rPr>
              <a:t>Low accuracy </a:t>
            </a:r>
            <a:r>
              <a:rPr lang="en-US" altLang="zh-CN" sz="2000" dirty="0">
                <a:solidFill>
                  <a:schemeClr val="tx1"/>
                </a:solidFill>
                <a:latin typeface="微软雅黑" panose="020B0503020204020204" charset="-122"/>
                <a:ea typeface="微软雅黑" panose="020B0503020204020204" charset="-122"/>
                <a:sym typeface="+mn-ea"/>
              </a:rPr>
              <a:t>in online (real-time) classification</a:t>
            </a:r>
          </a:p>
          <a:p>
            <a:pPr marL="342900" lvl="0" indent="-342900">
              <a:lnSpc>
                <a:spcPct val="150000"/>
              </a:lnSpc>
              <a:buFont typeface="+mj-lt"/>
              <a:buAutoNum type="arabicPeriod"/>
            </a:pPr>
            <a:r>
              <a:rPr lang="en-US" altLang="zh-CN" sz="2000" dirty="0">
                <a:solidFill>
                  <a:schemeClr val="accent2"/>
                </a:solidFill>
                <a:latin typeface="微软雅黑" panose="020B0503020204020204" charset="-122"/>
                <a:ea typeface="微软雅黑" panose="020B0503020204020204" charset="-122"/>
                <a:sym typeface="+mn-ea"/>
              </a:rPr>
              <a:t>Low versatility </a:t>
            </a:r>
            <a:r>
              <a:rPr lang="en-US" altLang="zh-CN" sz="2000" dirty="0">
                <a:solidFill>
                  <a:schemeClr val="tx1"/>
                </a:solidFill>
                <a:latin typeface="微软雅黑" panose="020B0503020204020204" charset="-122"/>
                <a:ea typeface="微软雅黑" panose="020B0503020204020204" charset="-122"/>
                <a:sym typeface="+mn-ea"/>
              </a:rPr>
              <a:t>when models are applied to multiple subjects</a:t>
            </a:r>
            <a:endParaRPr lang="zh-CN" altLang="en-US" sz="2000" dirty="0">
              <a:solidFill>
                <a:schemeClr val="tx1"/>
              </a:solidFill>
              <a:latin typeface="微软雅黑" panose="020B0503020204020204" charset="-122"/>
              <a:ea typeface="微软雅黑" panose="020B0503020204020204" charset="-122"/>
            </a:endParaRPr>
          </a:p>
          <a:p>
            <a:pPr marL="342900" lvl="0" indent="-342900">
              <a:lnSpc>
                <a:spcPct val="150000"/>
              </a:lnSpc>
              <a:buFont typeface="+mj-lt"/>
              <a:buAutoNum type="arabicPeriod"/>
            </a:pPr>
            <a:r>
              <a:rPr lang="en-US" altLang="zh-CN" sz="2000" dirty="0">
                <a:solidFill>
                  <a:schemeClr val="accent2"/>
                </a:solidFill>
                <a:latin typeface="微软雅黑" panose="020B0503020204020204" charset="-122"/>
                <a:ea typeface="微软雅黑" panose="020B0503020204020204" charset="-122"/>
                <a:sym typeface="+mn-ea"/>
              </a:rPr>
              <a:t>Few comparative studies </a:t>
            </a:r>
            <a:r>
              <a:rPr lang="en-US" altLang="zh-CN" sz="2000" dirty="0">
                <a:solidFill>
                  <a:schemeClr val="tx1"/>
                </a:solidFill>
                <a:latin typeface="微软雅黑" panose="020B0503020204020204" charset="-122"/>
                <a:ea typeface="微软雅黑" panose="020B0503020204020204" charset="-122"/>
                <a:sym typeface="+mn-ea"/>
              </a:rPr>
              <a:t>on the performances of different attentional level detection models</a:t>
            </a:r>
            <a:endParaRPr kumimoji="1" lang="zh-CN" altLang="en-US" sz="2000" dirty="0">
              <a:solidFill>
                <a:schemeClr val="tx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2060"/>
                </a:solidFill>
                <a:latin typeface="微软雅黑" panose="020B0503020204020204" charset="-122"/>
                <a:ea typeface="微软雅黑" panose="020B0503020204020204" charset="-122"/>
                <a:cs typeface="Arial" panose="020B0604020202020204" pitchFamily="34" charset="0"/>
              </a:rPr>
              <a:t>Contents</a:t>
            </a:r>
            <a:endParaRPr lang="zh-CN" altLang="en-US" dirty="0">
              <a:latin typeface="微软雅黑" panose="020B0503020204020204" charset="-122"/>
              <a:ea typeface="微软雅黑" panose="020B0503020204020204" charset="-122"/>
            </a:endParaRPr>
          </a:p>
        </p:txBody>
      </p:sp>
      <p:sp>
        <p:nvSpPr>
          <p:cNvPr id="6" name="内容占位符 5"/>
          <p:cNvSpPr>
            <a:spLocks noGrp="1"/>
          </p:cNvSpPr>
          <p:nvPr>
            <p:ph idx="1"/>
          </p:nvPr>
        </p:nvSpPr>
        <p:spPr>
          <a:xfrm>
            <a:off x="611504" y="1412875"/>
            <a:ext cx="7129145" cy="4752975"/>
          </a:xfrm>
        </p:spPr>
        <p:txBody>
          <a:bodyPr/>
          <a:lstStyle/>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Background</a:t>
            </a:r>
          </a:p>
          <a:p>
            <a:pPr>
              <a:buFont typeface="Wingdings" panose="05000000000000000000" charset="0"/>
              <a:buChar char="Ø"/>
            </a:pPr>
            <a:r>
              <a:rPr kumimoji="1" lang="en-US" altLang="zh-CN" sz="2400" dirty="0">
                <a:latin typeface="微软雅黑" panose="020B0503020204020204" charset="-122"/>
                <a:ea typeface="微软雅黑" panose="020B0503020204020204" charset="-122"/>
              </a:rPr>
              <a:t>Objectives and design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Significance</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Methods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Results</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Conclusion</a:t>
            </a:r>
          </a:p>
          <a:p>
            <a:pPr>
              <a:buFont typeface="Wingdings" panose="05000000000000000000" charset="0"/>
              <a:buChar char="Ø"/>
            </a:pPr>
            <a:r>
              <a:rPr kumimoji="1" lang="en-US" altLang="zh-CN" sz="2400" dirty="0">
                <a:solidFill>
                  <a:schemeClr val="bg2"/>
                </a:solidFill>
                <a:latin typeface="微软雅黑" panose="020B0503020204020204" charset="-122"/>
                <a:ea typeface="微软雅黑" panose="020B0503020204020204" charset="-122"/>
              </a:rPr>
              <a:t>Discussion</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7</a:t>
            </a:fld>
            <a:endParaRPr lang="en-US" altLang="zh-CN" dirty="0">
              <a:solidFill>
                <a:srgbClr val="000000"/>
              </a:solidFill>
            </a:endParaRPr>
          </a:p>
        </p:txBody>
      </p:sp>
    </p:spTree>
    <p:extLst>
      <p:ext uri="{BB962C8B-B14F-4D97-AF65-F5344CB8AC3E}">
        <p14:creationId xmlns:p14="http://schemas.microsoft.com/office/powerpoint/2010/main" val="3854891621"/>
      </p:ext>
    </p:extLst>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charset="-122"/>
                <a:ea typeface="微软雅黑" panose="020B0503020204020204" charset="-122"/>
              </a:rPr>
              <a:t>Objectives and design</a:t>
            </a:r>
          </a:p>
        </p:txBody>
      </p:sp>
      <p:sp>
        <p:nvSpPr>
          <p:cNvPr id="4" name="灯片编号占位符 3"/>
          <p:cNvSpPr>
            <a:spLocks noGrp="1"/>
          </p:cNvSpPr>
          <p:nvPr>
            <p:ph type="sldNum" sz="quarter" idx="10"/>
          </p:nvPr>
        </p:nvSpPr>
        <p:spPr/>
        <p:txBody>
          <a:bodyPr/>
          <a:lstStyle/>
          <a:p>
            <a:fld id="{FD708C13-6EA3-43A6-99A0-9885D34C3980}" type="slidenum">
              <a:rPr lang="en-US" altLang="zh-CN" smtClean="0">
                <a:solidFill>
                  <a:srgbClr val="000000"/>
                </a:solidFill>
              </a:rPr>
              <a:t>8</a:t>
            </a:fld>
            <a:endParaRPr lang="en-US" altLang="zh-CN" dirty="0">
              <a:solidFill>
                <a:srgbClr val="000000"/>
              </a:solidFill>
            </a:endParaRPr>
          </a:p>
        </p:txBody>
      </p:sp>
      <p:sp>
        <p:nvSpPr>
          <p:cNvPr id="6" name="内容占位符 5"/>
          <p:cNvSpPr>
            <a:spLocks noGrp="1"/>
          </p:cNvSpPr>
          <p:nvPr>
            <p:ph idx="1"/>
          </p:nvPr>
        </p:nvSpPr>
        <p:spPr>
          <a:xfrm>
            <a:off x="569595" y="1513205"/>
            <a:ext cx="7746822" cy="4220051"/>
          </a:xfrm>
        </p:spPr>
        <p:txBody>
          <a:bodyPr/>
          <a:lstStyle/>
          <a:p>
            <a:pPr marL="0" indent="0" algn="ctr">
              <a:lnSpc>
                <a:spcPct val="150000"/>
              </a:lnSpc>
              <a:buFont typeface="Wingdings" panose="05000000000000000000" charset="0"/>
              <a:buNone/>
            </a:pPr>
            <a:r>
              <a:rPr lang="en-US" altLang="zh-CN" sz="2400" dirty="0">
                <a:latin typeface="微软雅黑" panose="020B0503020204020204" charset="-122"/>
                <a:ea typeface="微软雅黑" panose="020B0503020204020204" charset="-122"/>
                <a:sym typeface="+mn-ea"/>
              </a:rPr>
              <a:t>Objective</a:t>
            </a:r>
            <a:endParaRPr kumimoji="1" lang="zh-CN" altLang="en-US" sz="2400" dirty="0">
              <a:solidFill>
                <a:schemeClr val="tx1"/>
              </a:solidFill>
              <a:latin typeface="微软雅黑" panose="020B0503020204020204" charset="-122"/>
              <a:ea typeface="微软雅黑" panose="020B0503020204020204" charset="-122"/>
              <a:sym typeface="+mn-ea"/>
            </a:endParaRPr>
          </a:p>
          <a:p>
            <a:pPr>
              <a:lnSpc>
                <a:spcPct val="150000"/>
              </a:lnSpc>
            </a:pPr>
            <a:r>
              <a:rPr kumimoji="1" lang="en-US" altLang="zh-CN" sz="2000" dirty="0">
                <a:solidFill>
                  <a:srgbClr val="C00000"/>
                </a:solidFill>
                <a:latin typeface="微软雅黑" panose="020B0503020204020204" charset="-122"/>
                <a:ea typeface="微软雅黑" panose="020B0503020204020204" charset="-122"/>
                <a:sym typeface="+mn-ea"/>
              </a:rPr>
              <a:t>Discriminate different attentional levels (L/M/H) </a:t>
            </a:r>
            <a:r>
              <a:rPr kumimoji="1" lang="en-US" altLang="zh-CN" sz="2000" dirty="0">
                <a:solidFill>
                  <a:schemeClr val="tx1"/>
                </a:solidFill>
                <a:latin typeface="微软雅黑" panose="020B0503020204020204" charset="-122"/>
                <a:ea typeface="微软雅黑" panose="020B0503020204020204" charset="-122"/>
                <a:sym typeface="+mn-ea"/>
              </a:rPr>
              <a:t>during simulated flying tasks (0.5 fps: 2s sequence for classification)</a:t>
            </a:r>
            <a:endParaRPr kumimoji="1" lang="en-US" altLang="zh-CN" sz="2000" dirty="0">
              <a:solidFill>
                <a:srgbClr val="C00000"/>
              </a:solidFill>
              <a:latin typeface="微软雅黑" panose="020B0503020204020204" charset="-122"/>
              <a:ea typeface="微软雅黑" panose="020B0503020204020204" charset="-122"/>
              <a:sym typeface="+mn-ea"/>
            </a:endParaRPr>
          </a:p>
          <a:p>
            <a:pPr>
              <a:lnSpc>
                <a:spcPct val="150000"/>
              </a:lnSpc>
            </a:pPr>
            <a:r>
              <a:rPr kumimoji="1" lang="en-US" altLang="zh-CN" sz="2000" dirty="0">
                <a:solidFill>
                  <a:srgbClr val="C00000"/>
                </a:solidFill>
                <a:latin typeface="微软雅黑" panose="020B0503020204020204" charset="-122"/>
                <a:ea typeface="微软雅黑" panose="020B0503020204020204" charset="-122"/>
                <a:sym typeface="+mn-ea"/>
              </a:rPr>
              <a:t>Compare the performances </a:t>
            </a:r>
            <a:r>
              <a:rPr kumimoji="1" lang="en-US" altLang="zh-CN" sz="2000" dirty="0">
                <a:solidFill>
                  <a:schemeClr val="tx1"/>
                </a:solidFill>
                <a:latin typeface="微软雅黑" panose="020B0503020204020204" charset="-122"/>
                <a:ea typeface="微软雅黑" panose="020B0503020204020204" charset="-122"/>
                <a:sym typeface="+mn-ea"/>
              </a:rPr>
              <a:t>of 1) classic classifiers and 2) deep learning models in terms of their accuracy and versatility</a:t>
            </a:r>
            <a:endParaRPr kumimoji="1" lang="zh-CN" altLang="en-US" sz="2000" dirty="0">
              <a:solidFill>
                <a:schemeClr val="tx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70455"/>
    </mc:Choice>
    <mc:Fallback xmlns="">
      <p:transition spd="slow" advTm="7045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47B62-26C5-43FD-A0DF-A70834177BCE}"/>
              </a:ext>
            </a:extLst>
          </p:cNvPr>
          <p:cNvSpPr>
            <a:spLocks noGrp="1"/>
          </p:cNvSpPr>
          <p:nvPr>
            <p:ph type="title"/>
          </p:nvPr>
        </p:nvSpPr>
        <p:spPr/>
        <p:txBody>
          <a:bodyPr/>
          <a:lstStyle/>
          <a:p>
            <a:r>
              <a:rPr lang="en-US" altLang="zh-CN" dirty="0">
                <a:latin typeface="微软雅黑" panose="020B0503020204020204" charset="-122"/>
                <a:ea typeface="微软雅黑" panose="020B0503020204020204" charset="-122"/>
              </a:rPr>
              <a:t>Objectives and design</a:t>
            </a:r>
            <a:endParaRPr lang="en-US" dirty="0"/>
          </a:p>
        </p:txBody>
      </p:sp>
      <p:sp>
        <p:nvSpPr>
          <p:cNvPr id="4" name="灯片编号占位符 3">
            <a:extLst>
              <a:ext uri="{FF2B5EF4-FFF2-40B4-BE49-F238E27FC236}">
                <a16:creationId xmlns:a16="http://schemas.microsoft.com/office/drawing/2014/main" id="{2E67BD38-1A9E-4D86-ABEC-B11FA44BA64E}"/>
              </a:ext>
            </a:extLst>
          </p:cNvPr>
          <p:cNvSpPr>
            <a:spLocks noGrp="1"/>
          </p:cNvSpPr>
          <p:nvPr>
            <p:ph type="sldNum" sz="quarter" idx="10"/>
          </p:nvPr>
        </p:nvSpPr>
        <p:spPr/>
        <p:txBody>
          <a:bodyPr/>
          <a:lstStyle/>
          <a:p>
            <a:fld id="{FD708C13-6EA3-43A6-99A0-9885D34C3980}" type="slidenum">
              <a:rPr lang="en-US" altLang="zh-CN" smtClean="0">
                <a:solidFill>
                  <a:srgbClr val="000000"/>
                </a:solidFill>
              </a:rPr>
              <a:t>9</a:t>
            </a:fld>
            <a:endParaRPr lang="en-US" altLang="zh-CN">
              <a:solidFill>
                <a:srgbClr val="000000"/>
              </a:solidFill>
            </a:endParaRPr>
          </a:p>
        </p:txBody>
      </p:sp>
      <p:graphicFrame>
        <p:nvGraphicFramePr>
          <p:cNvPr id="10" name="表格 9">
            <a:extLst>
              <a:ext uri="{FF2B5EF4-FFF2-40B4-BE49-F238E27FC236}">
                <a16:creationId xmlns:a16="http://schemas.microsoft.com/office/drawing/2014/main" id="{4072DE1D-3BBD-4281-8C7B-3B06DA465A22}"/>
              </a:ext>
            </a:extLst>
          </p:cNvPr>
          <p:cNvGraphicFramePr>
            <a:graphicFrameLocks noGrp="1"/>
          </p:cNvGraphicFramePr>
          <p:nvPr/>
        </p:nvGraphicFramePr>
        <p:xfrm>
          <a:off x="1241630" y="4795394"/>
          <a:ext cx="6660740" cy="1132104"/>
        </p:xfrm>
        <a:graphic>
          <a:graphicData uri="http://schemas.openxmlformats.org/drawingml/2006/table">
            <a:tbl>
              <a:tblPr firstRow="1" firstCol="1" bandRow="1">
                <a:tableStyleId>{5C22544A-7EE6-4342-B048-85BDC9FD1C3A}</a:tableStyleId>
              </a:tblPr>
              <a:tblGrid>
                <a:gridCol w="1556680">
                  <a:extLst>
                    <a:ext uri="{9D8B030D-6E8A-4147-A177-3AD203B41FA5}">
                      <a16:colId xmlns:a16="http://schemas.microsoft.com/office/drawing/2014/main" val="1008055717"/>
                    </a:ext>
                  </a:extLst>
                </a:gridCol>
                <a:gridCol w="1249974">
                  <a:extLst>
                    <a:ext uri="{9D8B030D-6E8A-4147-A177-3AD203B41FA5}">
                      <a16:colId xmlns:a16="http://schemas.microsoft.com/office/drawing/2014/main" val="2990261506"/>
                    </a:ext>
                  </a:extLst>
                </a:gridCol>
                <a:gridCol w="3854086">
                  <a:extLst>
                    <a:ext uri="{9D8B030D-6E8A-4147-A177-3AD203B41FA5}">
                      <a16:colId xmlns:a16="http://schemas.microsoft.com/office/drawing/2014/main" val="2754145278"/>
                    </a:ext>
                  </a:extLst>
                </a:gridCol>
              </a:tblGrid>
              <a:tr h="283026">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Attentional level</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Task difficulty</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Main task</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44833497"/>
                  </a:ext>
                </a:extLst>
              </a:tr>
              <a:tr h="283026">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L</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L</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Watch recorded flying tasks</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2916248"/>
                  </a:ext>
                </a:extLst>
              </a:tr>
              <a:tr h="283026">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M</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M</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Perform simulated flying tasks</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7572332"/>
                  </a:ext>
                </a:extLst>
              </a:tr>
              <a:tr h="283026">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H</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H</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Perform simulated flying tasks with constraints</a:t>
                      </a:r>
                      <a:endParaRPr lang="en-US"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62849015"/>
                  </a:ext>
                </a:extLst>
              </a:tr>
            </a:tbl>
          </a:graphicData>
        </a:graphic>
      </p:graphicFrame>
      <p:pic>
        <p:nvPicPr>
          <p:cNvPr id="11" name="图片 10" descr="d3c49a7bd3a42a86f492fda776746a6">
            <a:extLst>
              <a:ext uri="{FF2B5EF4-FFF2-40B4-BE49-F238E27FC236}">
                <a16:creationId xmlns:a16="http://schemas.microsoft.com/office/drawing/2014/main" id="{36079D8B-1901-4634-BCC4-ED9E3FD452F9}"/>
              </a:ext>
            </a:extLst>
          </p:cNvPr>
          <p:cNvPicPr/>
          <p:nvPr/>
        </p:nvPicPr>
        <p:blipFill>
          <a:blip r:embed="rId2"/>
          <a:stretch>
            <a:fillRect/>
          </a:stretch>
        </p:blipFill>
        <p:spPr>
          <a:xfrm>
            <a:off x="2348228" y="1739604"/>
            <a:ext cx="4104456" cy="2954007"/>
          </a:xfrm>
          <a:prstGeom prst="rect">
            <a:avLst/>
          </a:prstGeom>
        </p:spPr>
      </p:pic>
      <p:sp>
        <p:nvSpPr>
          <p:cNvPr id="12" name="矩形: 圆角 11">
            <a:extLst>
              <a:ext uri="{FF2B5EF4-FFF2-40B4-BE49-F238E27FC236}">
                <a16:creationId xmlns:a16="http://schemas.microsoft.com/office/drawing/2014/main" id="{DAB11059-DA57-4765-B921-08271A18FB45}"/>
              </a:ext>
            </a:extLst>
          </p:cNvPr>
          <p:cNvSpPr/>
          <p:nvPr/>
        </p:nvSpPr>
        <p:spPr>
          <a:xfrm>
            <a:off x="611560" y="1322969"/>
            <a:ext cx="7704856" cy="4846598"/>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文本框 12">
            <a:extLst>
              <a:ext uri="{FF2B5EF4-FFF2-40B4-BE49-F238E27FC236}">
                <a16:creationId xmlns:a16="http://schemas.microsoft.com/office/drawing/2014/main" id="{0CEC6BF5-D688-4C32-BC25-510AEB21E582}"/>
              </a:ext>
            </a:extLst>
          </p:cNvPr>
          <p:cNvSpPr txBox="1"/>
          <p:nvPr/>
        </p:nvSpPr>
        <p:spPr>
          <a:xfrm>
            <a:off x="3333656" y="1364724"/>
            <a:ext cx="2204720" cy="307777"/>
          </a:xfrm>
          <a:prstGeom prst="rect">
            <a:avLst/>
          </a:prstGeom>
          <a:noFill/>
        </p:spPr>
        <p:txBody>
          <a:bodyPr wrap="square" rtlCol="0">
            <a:spAutoFit/>
          </a:bodyPr>
          <a:lstStyle/>
          <a:p>
            <a:pPr algn="ctr"/>
            <a:r>
              <a:rPr lang="en-US" altLang="zh-CN" sz="1400" b="1" dirty="0"/>
              <a:t>Data collection</a:t>
            </a:r>
            <a:endParaRPr lang="zh-CN" altLang="en-US" sz="1400" b="1" dirty="0"/>
          </a:p>
        </p:txBody>
      </p:sp>
      <p:sp>
        <p:nvSpPr>
          <p:cNvPr id="8" name="箭头: 下 7">
            <a:extLst>
              <a:ext uri="{FF2B5EF4-FFF2-40B4-BE49-F238E27FC236}">
                <a16:creationId xmlns:a16="http://schemas.microsoft.com/office/drawing/2014/main" id="{69BF3040-1156-49F9-AC8B-2A42CF18851E}"/>
              </a:ext>
            </a:extLst>
          </p:cNvPr>
          <p:cNvSpPr/>
          <p:nvPr/>
        </p:nvSpPr>
        <p:spPr>
          <a:xfrm>
            <a:off x="4323335" y="6269275"/>
            <a:ext cx="281305" cy="359410"/>
          </a:xfrm>
          <a:prstGeom prst="down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864097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79d0061-ac27-4e3a-bb2a-b62c8bbc2af4}"/>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78fe776-e734-4c9a-b585-a5a49537d72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e8e49d21-7dff-4a3e-8ec2-eff2afca45ea}"/>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0a537191-0975-4840-9fc8-aebc486fc11a}"/>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0a537191-0975-4840-9fc8-aebc486fc11a}"/>
</p:tagLst>
</file>

<file path=ppt/theme/theme1.xml><?xml version="1.0" encoding="utf-8"?>
<a:theme xmlns:a="http://schemas.openxmlformats.org/drawingml/2006/main" name="1_333">
  <a:themeElements>
    <a:clrScheme name="333 10">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FF0000"/>
      </a:hlink>
      <a:folHlink>
        <a:srgbClr val="003366"/>
      </a:folHlink>
    </a:clrScheme>
    <a:fontScheme name="333">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cene3d>
          <a:camera prst="legacyObliqueRight"/>
          <a:lightRig rig="legacyHarsh3" dir="t"/>
        </a:scene3d>
        <a:sp3d extrusionH="100000" prstMaterial="legacyMatte">
          <a:bevelT w="13500" h="13500" prst="angle"/>
          <a:bevelB w="13500" h="13500" prst="angle"/>
          <a:extrusionClr>
            <a:srgbClr val="663300"/>
          </a:extrusionClr>
        </a:sp3d>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cene3d>
          <a:camera prst="legacyObliqueRight"/>
          <a:lightRig rig="legacyHarsh3" dir="t"/>
        </a:scene3d>
        <a:sp3d extrusionH="100000" prstMaterial="legacyMatte">
          <a:bevelT w="13500" h="13500" prst="angle"/>
          <a:bevelB w="13500" h="13500" prst="angle"/>
          <a:extrusionClr>
            <a:srgbClr val="663300"/>
          </a:extrusionClr>
        </a:sp3d>
      </a:spPr>
      <a:bodyPr vert="horz" wrap="square" lIns="91440" tIns="45720" rIns="91440" bIns="45720" numCol="1" anchor="t" anchorCtr="0" compatLnSpc="1"/>
      <a:lstStyle>
        <a:defPPr marL="0" marR="0" indent="0" algn="ctr"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333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333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333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333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333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333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333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333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333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333 10">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FF0000"/>
        </a:hlink>
        <a:folHlink>
          <a:srgbClr val="003366"/>
        </a:folHlink>
      </a:clrScheme>
      <a:clrMap bg1="lt1" tx1="dk1" bg2="lt2" tx2="dk2" accent1="accent1" accent2="accent2" accent3="accent3" accent4="accent4" accent5="accent5" accent6="accent6" hlink="hlink" folHlink="folHlink"/>
    </a:extraClrScheme>
    <a:extraClrScheme>
      <a:clrScheme name="333 11">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FF0066"/>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2808</TotalTime>
  <Words>4832</Words>
  <Application>Microsoft Office PowerPoint</Application>
  <PresentationFormat>On-screen Show (4:3)</PresentationFormat>
  <Paragraphs>847</Paragraphs>
  <Slides>52</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DengXian</vt:lpstr>
      <vt:lpstr>Microsoft YaHei</vt:lpstr>
      <vt:lpstr>Arial</vt:lpstr>
      <vt:lpstr>Calibri</vt:lpstr>
      <vt:lpstr>Times New Roman</vt:lpstr>
      <vt:lpstr>Verdana</vt:lpstr>
      <vt:lpstr>Wingdings</vt:lpstr>
      <vt:lpstr>1_333</vt:lpstr>
      <vt:lpstr>A Comparative Study on EEG-based Models for Automatic Discrimination of Mental Attentional Levels during Simulated Flying Tasks</vt:lpstr>
      <vt:lpstr>Contents</vt:lpstr>
      <vt:lpstr>Contents</vt:lpstr>
      <vt:lpstr>Background</vt:lpstr>
      <vt:lpstr>Background</vt:lpstr>
      <vt:lpstr>Background</vt:lpstr>
      <vt:lpstr>Contents</vt:lpstr>
      <vt:lpstr>Objectives and design</vt:lpstr>
      <vt:lpstr>Objectives and design</vt:lpstr>
      <vt:lpstr>Objectives and design</vt:lpstr>
      <vt:lpstr>Contents</vt:lpstr>
      <vt:lpstr>Significance</vt:lpstr>
      <vt:lpstr>Contents</vt:lpstr>
      <vt:lpstr>Methods</vt:lpstr>
      <vt:lpstr>Methods</vt:lpstr>
      <vt:lpstr>Methods</vt:lpstr>
      <vt:lpstr>Methods</vt:lpstr>
      <vt:lpstr>Methods</vt:lpstr>
      <vt:lpstr>Methods</vt:lpstr>
      <vt:lpstr>Contents</vt:lpstr>
      <vt:lpstr>Pre-experiment</vt:lpstr>
      <vt:lpstr>Pre-experiment</vt:lpstr>
      <vt:lpstr>Pre-experiment</vt:lpstr>
      <vt:lpstr>Pre-experiment</vt:lpstr>
      <vt:lpstr>Pre-experiment</vt:lpstr>
      <vt:lpstr>Comparative study</vt:lpstr>
      <vt:lpstr>Comparative study</vt:lpstr>
      <vt:lpstr>Comparative study</vt:lpstr>
      <vt:lpstr>Comparative study</vt:lpstr>
      <vt:lpstr>Comparative study</vt:lpstr>
      <vt:lpstr>Comparative study</vt:lpstr>
      <vt:lpstr>Comparative study</vt:lpstr>
      <vt:lpstr>Comparative study</vt:lpstr>
      <vt:lpstr>Comparative study</vt:lpstr>
      <vt:lpstr>Comparative study</vt:lpstr>
      <vt:lpstr>Contents</vt:lpstr>
      <vt:lpstr>Conclusion</vt:lpstr>
      <vt:lpstr>Contents</vt:lpstr>
      <vt:lpstr>Error Analysis</vt:lpstr>
      <vt:lpstr>Error Analysis</vt:lpstr>
      <vt:lpstr>Error Analysis</vt:lpstr>
      <vt:lpstr>Error Analysis</vt:lpstr>
      <vt:lpstr>Error Analysis</vt:lpstr>
      <vt:lpstr>Advantages and Disadvantages</vt:lpstr>
      <vt:lpstr>Discussion</vt:lpstr>
      <vt:lpstr>深入思考的问题</vt:lpstr>
      <vt:lpstr>Discussion</vt:lpstr>
      <vt:lpstr>Discussion</vt:lpstr>
      <vt:lpstr>Discussion</vt:lpstr>
      <vt:lpstr>References</vt:lpstr>
      <vt:lpstr>References</vt:lpstr>
      <vt:lpstr>References</vt:lpstr>
    </vt:vector>
  </TitlesOfParts>
  <Company>番茄花园</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番茄花园</dc:creator>
  <cp:lastModifiedBy>Hu Chaoyi</cp:lastModifiedBy>
  <cp:revision>610</cp:revision>
  <dcterms:created xsi:type="dcterms:W3CDTF">2013-09-15T01:59:00Z</dcterms:created>
  <dcterms:modified xsi:type="dcterms:W3CDTF">2022-01-05T08:21:10Z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